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307" r:id="rId2"/>
    <p:sldId id="340" r:id="rId3"/>
    <p:sldId id="309" r:id="rId4"/>
    <p:sldId id="341" r:id="rId5"/>
    <p:sldId id="297" r:id="rId6"/>
    <p:sldId id="342" r:id="rId7"/>
    <p:sldId id="308" r:id="rId8"/>
    <p:sldId id="298" r:id="rId9"/>
    <p:sldId id="338" r:id="rId10"/>
    <p:sldId id="327" r:id="rId11"/>
    <p:sldId id="328" r:id="rId12"/>
    <p:sldId id="271" r:id="rId13"/>
    <p:sldId id="301" r:id="rId14"/>
    <p:sldId id="256" r:id="rId15"/>
    <p:sldId id="257" r:id="rId16"/>
    <p:sldId id="258" r:id="rId17"/>
    <p:sldId id="259" r:id="rId18"/>
    <p:sldId id="260" r:id="rId19"/>
    <p:sldId id="261" r:id="rId20"/>
    <p:sldId id="262" r:id="rId21"/>
    <p:sldId id="263" r:id="rId22"/>
    <p:sldId id="272" r:id="rId23"/>
    <p:sldId id="302" r:id="rId24"/>
    <p:sldId id="264" r:id="rId25"/>
    <p:sldId id="329" r:id="rId26"/>
    <p:sldId id="267" r:id="rId27"/>
    <p:sldId id="268" r:id="rId28"/>
    <p:sldId id="330" r:id="rId29"/>
    <p:sldId id="331" r:id="rId30"/>
    <p:sldId id="334" r:id="rId31"/>
    <p:sldId id="332" r:id="rId32"/>
    <p:sldId id="273" r:id="rId33"/>
    <p:sldId id="303" r:id="rId34"/>
    <p:sldId id="339" r:id="rId35"/>
    <p:sldId id="335" r:id="rId36"/>
    <p:sldId id="310" r:id="rId37"/>
    <p:sldId id="311" r:id="rId38"/>
    <p:sldId id="312" r:id="rId39"/>
    <p:sldId id="313" r:id="rId40"/>
    <p:sldId id="314" r:id="rId41"/>
    <p:sldId id="315" r:id="rId42"/>
    <p:sldId id="316" r:id="rId43"/>
  </p:sldIdLst>
  <p:sldSz cx="9906000" cy="6858000" type="A4"/>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sz="2000" kern="1200">
        <a:solidFill>
          <a:schemeClr val="tx1"/>
        </a:solidFill>
        <a:latin typeface="Rotis Sans Serif for Nokia" pitchFamily="2" charset="0"/>
        <a:ea typeface="+mn-ea"/>
        <a:cs typeface="+mn-cs"/>
      </a:defRPr>
    </a:lvl1pPr>
    <a:lvl2pPr marL="457200" algn="l" rtl="0" eaLnBrk="0" fontAlgn="base" hangingPunct="0">
      <a:lnSpc>
        <a:spcPct val="90000"/>
      </a:lnSpc>
      <a:spcBef>
        <a:spcPct val="0"/>
      </a:spcBef>
      <a:spcAft>
        <a:spcPct val="0"/>
      </a:spcAft>
      <a:defRPr sz="2000" kern="1200">
        <a:solidFill>
          <a:schemeClr val="tx1"/>
        </a:solidFill>
        <a:latin typeface="Rotis Sans Serif for Nokia" pitchFamily="2" charset="0"/>
        <a:ea typeface="+mn-ea"/>
        <a:cs typeface="+mn-cs"/>
      </a:defRPr>
    </a:lvl2pPr>
    <a:lvl3pPr marL="914400" algn="l" rtl="0" eaLnBrk="0" fontAlgn="base" hangingPunct="0">
      <a:lnSpc>
        <a:spcPct val="90000"/>
      </a:lnSpc>
      <a:spcBef>
        <a:spcPct val="0"/>
      </a:spcBef>
      <a:spcAft>
        <a:spcPct val="0"/>
      </a:spcAft>
      <a:defRPr sz="2000" kern="1200">
        <a:solidFill>
          <a:schemeClr val="tx1"/>
        </a:solidFill>
        <a:latin typeface="Rotis Sans Serif for Nokia" pitchFamily="2" charset="0"/>
        <a:ea typeface="+mn-ea"/>
        <a:cs typeface="+mn-cs"/>
      </a:defRPr>
    </a:lvl3pPr>
    <a:lvl4pPr marL="1371600" algn="l" rtl="0" eaLnBrk="0" fontAlgn="base" hangingPunct="0">
      <a:lnSpc>
        <a:spcPct val="90000"/>
      </a:lnSpc>
      <a:spcBef>
        <a:spcPct val="0"/>
      </a:spcBef>
      <a:spcAft>
        <a:spcPct val="0"/>
      </a:spcAft>
      <a:defRPr sz="2000" kern="1200">
        <a:solidFill>
          <a:schemeClr val="tx1"/>
        </a:solidFill>
        <a:latin typeface="Rotis Sans Serif for Nokia" pitchFamily="2" charset="0"/>
        <a:ea typeface="+mn-ea"/>
        <a:cs typeface="+mn-cs"/>
      </a:defRPr>
    </a:lvl4pPr>
    <a:lvl5pPr marL="1828800" algn="l" rtl="0" eaLnBrk="0" fontAlgn="base" hangingPunct="0">
      <a:lnSpc>
        <a:spcPct val="90000"/>
      </a:lnSpc>
      <a:spcBef>
        <a:spcPct val="0"/>
      </a:spcBef>
      <a:spcAft>
        <a:spcPct val="0"/>
      </a:spcAft>
      <a:defRPr sz="2000" kern="1200">
        <a:solidFill>
          <a:schemeClr val="tx1"/>
        </a:solidFill>
        <a:latin typeface="Rotis Sans Serif for Nokia" pitchFamily="2" charset="0"/>
        <a:ea typeface="+mn-ea"/>
        <a:cs typeface="+mn-cs"/>
      </a:defRPr>
    </a:lvl5pPr>
    <a:lvl6pPr marL="2286000" algn="l" defTabSz="914400" rtl="0" eaLnBrk="1" latinLnBrk="0" hangingPunct="1">
      <a:defRPr sz="2000" kern="1200">
        <a:solidFill>
          <a:schemeClr val="tx1"/>
        </a:solidFill>
        <a:latin typeface="Rotis Sans Serif for Nokia" pitchFamily="2" charset="0"/>
        <a:ea typeface="+mn-ea"/>
        <a:cs typeface="+mn-cs"/>
      </a:defRPr>
    </a:lvl6pPr>
    <a:lvl7pPr marL="2743200" algn="l" defTabSz="914400" rtl="0" eaLnBrk="1" latinLnBrk="0" hangingPunct="1">
      <a:defRPr sz="2000" kern="1200">
        <a:solidFill>
          <a:schemeClr val="tx1"/>
        </a:solidFill>
        <a:latin typeface="Rotis Sans Serif for Nokia" pitchFamily="2" charset="0"/>
        <a:ea typeface="+mn-ea"/>
        <a:cs typeface="+mn-cs"/>
      </a:defRPr>
    </a:lvl7pPr>
    <a:lvl8pPr marL="3200400" algn="l" defTabSz="914400" rtl="0" eaLnBrk="1" latinLnBrk="0" hangingPunct="1">
      <a:defRPr sz="2000" kern="1200">
        <a:solidFill>
          <a:schemeClr val="tx1"/>
        </a:solidFill>
        <a:latin typeface="Rotis Sans Serif for Nokia" pitchFamily="2" charset="0"/>
        <a:ea typeface="+mn-ea"/>
        <a:cs typeface="+mn-cs"/>
      </a:defRPr>
    </a:lvl8pPr>
    <a:lvl9pPr marL="3657600" algn="l" defTabSz="914400" rtl="0" eaLnBrk="1" latinLnBrk="0" hangingPunct="1">
      <a:defRPr sz="2000" kern="1200">
        <a:solidFill>
          <a:schemeClr val="tx1"/>
        </a:solidFill>
        <a:latin typeface="Rotis Sans Serif for Nokia"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FEF9"/>
    <a:srgbClr val="FAFD00"/>
    <a:srgbClr val="A2C1FE"/>
    <a:srgbClr val="063DE8"/>
    <a:srgbClr val="FCFEB9"/>
    <a:srgbClr val="A9A9A9"/>
    <a:srgbClr val="676767"/>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0" autoAdjust="0"/>
  </p:normalViewPr>
  <p:slideViewPr>
    <p:cSldViewPr>
      <p:cViewPr>
        <p:scale>
          <a:sx n="66" d="100"/>
          <a:sy n="66" d="100"/>
        </p:scale>
        <p:origin x="-192" y="-72"/>
      </p:cViewPr>
      <p:guideLst>
        <p:guide orient="horz" pos="2496"/>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86905714934344"/>
          <c:y val="4.1882495457298823E-2"/>
          <c:w val="0.47341725114406247"/>
          <c:h val="0.86136783733826261"/>
        </c:manualLayout>
      </c:layout>
      <c:barChart>
        <c:barDir val="bar"/>
        <c:grouping val="percentStacked"/>
        <c:varyColors val="0"/>
        <c:ser>
          <c:idx val="0"/>
          <c:order val="0"/>
          <c:tx>
            <c:strRef>
              <c:f>Sheet1!$A$2</c:f>
              <c:strCache>
                <c:ptCount val="1"/>
                <c:pt idx="0">
                  <c:v>Very important</c:v>
                </c:pt>
              </c:strCache>
            </c:strRef>
          </c:tx>
          <c:spPr>
            <a:solidFill>
              <a:srgbClr val="808080"/>
            </a:solidFill>
            <a:ln w="12740">
              <a:solidFill>
                <a:schemeClr val="tx1"/>
              </a:solidFill>
              <a:prstDash val="solid"/>
            </a:ln>
          </c:spPr>
          <c:invertIfNegative val="0"/>
          <c:dLbls>
            <c:spPr>
              <a:noFill/>
              <a:ln w="25481">
                <a:noFill/>
              </a:ln>
            </c:spPr>
            <c:txPr>
              <a:bodyPr/>
              <a:lstStyle/>
              <a:p>
                <a:pPr>
                  <a:defRPr sz="14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Sheet1!$B$1:$E$1</c:f>
              <c:strCache>
                <c:ptCount val="4"/>
                <c:pt idx="0">
                  <c:v>Views</c:v>
                </c:pt>
                <c:pt idx="1">
                  <c:v>Outdoor recreation</c:v>
                </c:pt>
                <c:pt idx="2">
                  <c:v>Natural landscape</c:v>
                </c:pt>
                <c:pt idx="3">
                  <c:v>Rural atmosphere</c:v>
                </c:pt>
              </c:strCache>
            </c:strRef>
          </c:cat>
          <c:val>
            <c:numRef>
              <c:f>Sheet1!$B$2:$E$2</c:f>
              <c:numCache>
                <c:formatCode>0%</c:formatCode>
                <c:ptCount val="4"/>
                <c:pt idx="0">
                  <c:v>0.6800000000000006</c:v>
                </c:pt>
                <c:pt idx="1">
                  <c:v>0.79</c:v>
                </c:pt>
                <c:pt idx="2">
                  <c:v>0.85000000000000031</c:v>
                </c:pt>
                <c:pt idx="3">
                  <c:v>0.87000000000000033</c:v>
                </c:pt>
              </c:numCache>
            </c:numRef>
          </c:val>
        </c:ser>
        <c:ser>
          <c:idx val="1"/>
          <c:order val="1"/>
          <c:tx>
            <c:strRef>
              <c:f>Sheet1!$A$3</c:f>
              <c:strCache>
                <c:ptCount val="1"/>
                <c:pt idx="0">
                  <c:v>Somewhat important</c:v>
                </c:pt>
              </c:strCache>
            </c:strRef>
          </c:tx>
          <c:spPr>
            <a:solidFill>
              <a:srgbClr val="969696"/>
            </a:solidFill>
            <a:ln w="12740">
              <a:solidFill>
                <a:schemeClr val="tx1"/>
              </a:solidFill>
              <a:prstDash val="solid"/>
            </a:ln>
          </c:spPr>
          <c:invertIfNegative val="0"/>
          <c:dLbls>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Sheet1!$B$1:$E$1</c:f>
              <c:strCache>
                <c:ptCount val="4"/>
                <c:pt idx="0">
                  <c:v>Views</c:v>
                </c:pt>
                <c:pt idx="1">
                  <c:v>Outdoor recreation</c:v>
                </c:pt>
                <c:pt idx="2">
                  <c:v>Natural landscape</c:v>
                </c:pt>
                <c:pt idx="3">
                  <c:v>Rural atmosphere</c:v>
                </c:pt>
              </c:strCache>
            </c:strRef>
          </c:cat>
          <c:val>
            <c:numRef>
              <c:f>Sheet1!$B$3:$E$3</c:f>
              <c:numCache>
                <c:formatCode>0%</c:formatCode>
                <c:ptCount val="4"/>
                <c:pt idx="0">
                  <c:v>0.25</c:v>
                </c:pt>
                <c:pt idx="1">
                  <c:v>0.14000000000000001</c:v>
                </c:pt>
                <c:pt idx="2">
                  <c:v>0.11000000000000004</c:v>
                </c:pt>
                <c:pt idx="3">
                  <c:v>0.11000000000000004</c:v>
                </c:pt>
              </c:numCache>
            </c:numRef>
          </c:val>
        </c:ser>
        <c:ser>
          <c:idx val="2"/>
          <c:order val="2"/>
          <c:tx>
            <c:strRef>
              <c:f>Sheet1!$A$4</c:f>
              <c:strCache>
                <c:ptCount val="1"/>
                <c:pt idx="0">
                  <c:v>Unimportant</c:v>
                </c:pt>
              </c:strCache>
            </c:strRef>
          </c:tx>
          <c:spPr>
            <a:solidFill>
              <a:srgbClr val="C0C0C0"/>
            </a:solidFill>
            <a:ln w="12740">
              <a:solidFill>
                <a:schemeClr val="tx1"/>
              </a:solidFill>
              <a:prstDash val="solid"/>
            </a:ln>
          </c:spPr>
          <c:invertIfNegative val="0"/>
          <c:dLbls>
            <c:dLbl>
              <c:idx val="0"/>
              <c:layout>
                <c:manualLayout>
                  <c:x val="0"/>
                  <c:y val="-0.08"/>
                </c:manualLayout>
              </c:layout>
              <c:showLegendKey val="0"/>
              <c:showVal val="1"/>
              <c:showCatName val="0"/>
              <c:showSerName val="0"/>
              <c:showPercent val="0"/>
              <c:showBubbleSize val="0"/>
            </c:dLbl>
            <c:dLbl>
              <c:idx val="1"/>
              <c:layout>
                <c:manualLayout>
                  <c:x val="0"/>
                  <c:y val="-8.615384615384615E-2"/>
                </c:manualLayout>
              </c:layout>
              <c:showLegendKey val="0"/>
              <c:showVal val="1"/>
              <c:showCatName val="0"/>
              <c:showSerName val="0"/>
              <c:showPercent val="0"/>
              <c:showBubbleSize val="0"/>
            </c:dLbl>
            <c:dLbl>
              <c:idx val="2"/>
              <c:layout>
                <c:manualLayout>
                  <c:x val="0"/>
                  <c:y val="-8.9230769230769266E-2"/>
                </c:manualLayout>
              </c:layout>
              <c:showLegendKey val="0"/>
              <c:showVal val="1"/>
              <c:showCatName val="0"/>
              <c:showSerName val="0"/>
              <c:showPercent val="0"/>
              <c:showBubbleSize val="0"/>
            </c:dLbl>
            <c:dLbl>
              <c:idx val="3"/>
              <c:layout>
                <c:manualLayout>
                  <c:x val="0"/>
                  <c:y val="-7.6923076923076969E-2"/>
                </c:manualLayout>
              </c:layout>
              <c:showLegendKey val="0"/>
              <c:showVal val="1"/>
              <c:showCatName val="0"/>
              <c:showSerName val="0"/>
              <c:showPercent val="0"/>
              <c:showBubbleSize val="0"/>
            </c:dLbl>
            <c:dLbl>
              <c:idx val="5"/>
              <c:layout>
                <c:manualLayout>
                  <c:x val="1.2234720617691941E-3"/>
                  <c:y val="-6.4507920030542482E-2"/>
                </c:manualLayout>
              </c:layout>
              <c:dLblPos val="ctr"/>
              <c:showLegendKey val="0"/>
              <c:showVal val="1"/>
              <c:showCatName val="0"/>
              <c:showSerName val="0"/>
              <c:showPercent val="0"/>
              <c:showBubbleSize val="0"/>
            </c:dLbl>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Sheet1!$B$1:$E$1</c:f>
              <c:strCache>
                <c:ptCount val="4"/>
                <c:pt idx="0">
                  <c:v>Views</c:v>
                </c:pt>
                <c:pt idx="1">
                  <c:v>Outdoor recreation</c:v>
                </c:pt>
                <c:pt idx="2">
                  <c:v>Natural landscape</c:v>
                </c:pt>
                <c:pt idx="3">
                  <c:v>Rural atmosphere</c:v>
                </c:pt>
              </c:strCache>
            </c:strRef>
          </c:cat>
          <c:val>
            <c:numRef>
              <c:f>Sheet1!$B$4:$E$4</c:f>
              <c:numCache>
                <c:formatCode>0%</c:formatCode>
                <c:ptCount val="4"/>
                <c:pt idx="0">
                  <c:v>4.0000000000000029E-2</c:v>
                </c:pt>
                <c:pt idx="1">
                  <c:v>4.0000000000000029E-2</c:v>
                </c:pt>
                <c:pt idx="2">
                  <c:v>1.0000000000000007E-2</c:v>
                </c:pt>
                <c:pt idx="3">
                  <c:v>1.0000000000000007E-2</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0"/>
              <c:layout>
                <c:manualLayout>
                  <c:x val="2.8831562974203376E-2"/>
                  <c:y val="0"/>
                </c:manualLayout>
              </c:layout>
              <c:showLegendKey val="0"/>
              <c:showVal val="1"/>
              <c:showCatName val="0"/>
              <c:showSerName val="0"/>
              <c:showPercent val="0"/>
              <c:showBubbleSize val="0"/>
            </c:dLbl>
            <c:dLbl>
              <c:idx val="1"/>
              <c:layout>
                <c:manualLayout>
                  <c:x val="2.7314112291350546E-2"/>
                  <c:y val="-9.230769230769242E-3"/>
                </c:manualLayout>
              </c:layout>
              <c:showLegendKey val="0"/>
              <c:showVal val="1"/>
              <c:showCatName val="0"/>
              <c:showSerName val="0"/>
              <c:showPercent val="0"/>
              <c:showBubbleSize val="0"/>
            </c:dLbl>
            <c:dLbl>
              <c:idx val="2"/>
              <c:layout>
                <c:manualLayout>
                  <c:x val="2.7314112291350546E-2"/>
                  <c:y val="0"/>
                </c:manualLayout>
              </c:layout>
              <c:showLegendKey val="0"/>
              <c:showVal val="1"/>
              <c:showCatName val="0"/>
              <c:showSerName val="0"/>
              <c:showPercent val="0"/>
              <c:showBubbleSize val="0"/>
            </c:dLbl>
            <c:dLbl>
              <c:idx val="3"/>
              <c:layout>
                <c:manualLayout>
                  <c:x val="3.3425256592546582E-2"/>
                  <c:y val="-4.1259842519684991E-3"/>
                </c:manualLayout>
              </c:layout>
              <c:dLblPos val="ctr"/>
              <c:showLegendKey val="0"/>
              <c:showVal val="1"/>
              <c:showCatName val="0"/>
              <c:showSerName val="0"/>
              <c:showPercent val="0"/>
              <c:showBubbleSize val="0"/>
            </c:dLbl>
            <c:dLbl>
              <c:idx val="4"/>
              <c:layout>
                <c:manualLayout>
                  <c:x val="2.5111495872650051E-3"/>
                  <c:y val="-4.7419837414394584E-3"/>
                </c:manualLayout>
              </c:layout>
              <c:dLblPos val="ctr"/>
              <c:showLegendKey val="0"/>
              <c:showVal val="1"/>
              <c:showCatName val="0"/>
              <c:showSerName val="0"/>
              <c:showPercent val="0"/>
              <c:showBubbleSize val="0"/>
            </c:dLbl>
            <c:dLbl>
              <c:idx val="5"/>
              <c:layout>
                <c:manualLayout>
                  <c:x val="3.3892029787955899E-2"/>
                  <c:y val="-3.5097684593776578E-3"/>
                </c:manualLayout>
              </c:layout>
              <c:dLblPos val="ctr"/>
              <c:showLegendKey val="0"/>
              <c:showVal val="1"/>
              <c:showCatName val="0"/>
              <c:showSerName val="0"/>
              <c:showPercent val="0"/>
              <c:showBubbleSize val="0"/>
            </c:dLbl>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Sheet1!$B$1:$E$1</c:f>
              <c:strCache>
                <c:ptCount val="4"/>
                <c:pt idx="0">
                  <c:v>Views</c:v>
                </c:pt>
                <c:pt idx="1">
                  <c:v>Outdoor recreation</c:v>
                </c:pt>
                <c:pt idx="2">
                  <c:v>Natural landscape</c:v>
                </c:pt>
                <c:pt idx="3">
                  <c:v>Rural atmosphere</c:v>
                </c:pt>
              </c:strCache>
            </c:strRef>
          </c:cat>
          <c:val>
            <c:numRef>
              <c:f>Sheet1!$B$5:$E$5</c:f>
              <c:numCache>
                <c:formatCode>0%</c:formatCode>
                <c:ptCount val="4"/>
                <c:pt idx="0">
                  <c:v>3.0000000000000016E-2</c:v>
                </c:pt>
                <c:pt idx="1">
                  <c:v>3.0000000000000016E-2</c:v>
                </c:pt>
                <c:pt idx="2">
                  <c:v>3.0000000000000016E-2</c:v>
                </c:pt>
                <c:pt idx="3">
                  <c:v>1.0000000000000007E-2</c:v>
                </c:pt>
              </c:numCache>
            </c:numRef>
          </c:val>
        </c:ser>
        <c:dLbls>
          <c:showLegendKey val="0"/>
          <c:showVal val="1"/>
          <c:showCatName val="0"/>
          <c:showSerName val="0"/>
          <c:showPercent val="0"/>
          <c:showBubbleSize val="0"/>
        </c:dLbls>
        <c:gapWidth val="150"/>
        <c:overlap val="100"/>
        <c:axId val="34296576"/>
        <c:axId val="34298112"/>
      </c:barChart>
      <c:catAx>
        <c:axId val="34296576"/>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4" b="1" i="0" u="none" strike="noStrike" baseline="0">
                <a:solidFill>
                  <a:schemeClr val="tx1"/>
                </a:solidFill>
                <a:latin typeface="Arial"/>
                <a:ea typeface="Arial"/>
                <a:cs typeface="Arial"/>
              </a:defRPr>
            </a:pPr>
            <a:endParaRPr lang="en-US"/>
          </a:p>
        </c:txPr>
        <c:crossAx val="34298112"/>
        <c:crosses val="autoZero"/>
        <c:auto val="1"/>
        <c:lblAlgn val="ctr"/>
        <c:lblOffset val="100"/>
        <c:tickLblSkip val="1"/>
        <c:tickMarkSkip val="1"/>
        <c:noMultiLvlLbl val="0"/>
      </c:catAx>
      <c:valAx>
        <c:axId val="34298112"/>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34296576"/>
        <c:crosses val="autoZero"/>
        <c:crossBetween val="between"/>
      </c:valAx>
      <c:spPr>
        <a:noFill/>
        <a:ln w="25481">
          <a:noFill/>
        </a:ln>
      </c:spPr>
    </c:plotArea>
    <c:legend>
      <c:legendPos val="r"/>
      <c:layout>
        <c:manualLayout>
          <c:xMode val="edge"/>
          <c:yMode val="edge"/>
          <c:x val="0.74618797270978465"/>
          <c:y val="0.30135069654754737"/>
          <c:w val="0.24621461770996392"/>
          <c:h val="0.37075493640218049"/>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077594568380214"/>
          <c:y val="2.9574861367837334E-2"/>
          <c:w val="0.51988360814742951"/>
          <c:h val="0.86136783733826261"/>
        </c:manualLayout>
      </c:layout>
      <c:barChart>
        <c:barDir val="bar"/>
        <c:grouping val="percentStacked"/>
        <c:varyColors val="0"/>
        <c:ser>
          <c:idx val="0"/>
          <c:order val="0"/>
          <c:tx>
            <c:strRef>
              <c:f>Sheet1!$A$2</c:f>
              <c:strCache>
                <c:ptCount val="1"/>
                <c:pt idx="0">
                  <c:v>Excellent</c:v>
                </c:pt>
              </c:strCache>
            </c:strRef>
          </c:tx>
          <c:spPr>
            <a:solidFill>
              <a:srgbClr val="808080"/>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First aid/Ambulance</c:v>
                </c:pt>
                <c:pt idx="1">
                  <c:v>Fire protection</c:v>
                </c:pt>
                <c:pt idx="2">
                  <c:v>Police protection</c:v>
                </c:pt>
              </c:strCache>
            </c:strRef>
          </c:cat>
          <c:val>
            <c:numRef>
              <c:f>Sheet1!$B$2:$D$2</c:f>
              <c:numCache>
                <c:formatCode>0%</c:formatCode>
                <c:ptCount val="3"/>
                <c:pt idx="0">
                  <c:v>0.19</c:v>
                </c:pt>
                <c:pt idx="1">
                  <c:v>0.26</c:v>
                </c:pt>
                <c:pt idx="2">
                  <c:v>0.30000000000000016</c:v>
                </c:pt>
              </c:numCache>
            </c:numRef>
          </c:val>
        </c:ser>
        <c:ser>
          <c:idx val="1"/>
          <c:order val="1"/>
          <c:tx>
            <c:strRef>
              <c:f>Sheet1!$A$3</c:f>
              <c:strCache>
                <c:ptCount val="1"/>
                <c:pt idx="0">
                  <c:v>Adequate</c:v>
                </c:pt>
              </c:strCache>
            </c:strRef>
          </c:tx>
          <c:spPr>
            <a:solidFill>
              <a:srgbClr val="969696"/>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First aid/Ambulance</c:v>
                </c:pt>
                <c:pt idx="1">
                  <c:v>Fire protection</c:v>
                </c:pt>
                <c:pt idx="2">
                  <c:v>Police protection</c:v>
                </c:pt>
              </c:strCache>
            </c:strRef>
          </c:cat>
          <c:val>
            <c:numRef>
              <c:f>Sheet1!$B$3:$D$3</c:f>
              <c:numCache>
                <c:formatCode>0%</c:formatCode>
                <c:ptCount val="3"/>
                <c:pt idx="0">
                  <c:v>0.36000000000000015</c:v>
                </c:pt>
                <c:pt idx="1">
                  <c:v>0.41000000000000014</c:v>
                </c:pt>
                <c:pt idx="2">
                  <c:v>0.44</c:v>
                </c:pt>
              </c:numCache>
            </c:numRef>
          </c:val>
        </c:ser>
        <c:ser>
          <c:idx val="2"/>
          <c:order val="2"/>
          <c:tx>
            <c:strRef>
              <c:f>Sheet1!$A$4</c:f>
              <c:strCache>
                <c:ptCount val="1"/>
                <c:pt idx="0">
                  <c:v>Inadequate</c:v>
                </c:pt>
              </c:strCache>
            </c:strRef>
          </c:tx>
          <c:spPr>
            <a:solidFill>
              <a:srgbClr val="C0C0C0"/>
            </a:solidFill>
            <a:ln w="12740">
              <a:solidFill>
                <a:schemeClr val="tx1"/>
              </a:solidFill>
              <a:prstDash val="solid"/>
            </a:ln>
          </c:spPr>
          <c:invertIfNegative val="0"/>
          <c:dLbls>
            <c:dLbl>
              <c:idx val="0"/>
              <c:layout>
                <c:manualLayout>
                  <c:x val="9.1351569721718727E-3"/>
                  <c:y val="-8.7613083875677136E-2"/>
                </c:manualLayout>
              </c:layout>
              <c:dLblPos val="ctr"/>
              <c:showLegendKey val="0"/>
              <c:showVal val="1"/>
              <c:showCatName val="0"/>
              <c:showSerName val="0"/>
              <c:showPercent val="0"/>
              <c:showBubbleSize val="0"/>
            </c:dLbl>
            <c:dLbl>
              <c:idx val="1"/>
              <c:layout>
                <c:manualLayout>
                  <c:x val="9.6395984093917541E-3"/>
                  <c:y val="-9.2542368653513063E-2"/>
                </c:manualLayout>
              </c:layout>
              <c:dLblPos val="ctr"/>
              <c:showLegendKey val="0"/>
              <c:showVal val="1"/>
              <c:showCatName val="0"/>
              <c:showSerName val="0"/>
              <c:showPercent val="0"/>
              <c:showBubbleSize val="0"/>
            </c:dLbl>
            <c:dLbl>
              <c:idx val="2"/>
              <c:layout>
                <c:manualLayout>
                  <c:x val="3.1991876669023697E-3"/>
                  <c:y val="-9.9319839989431127E-2"/>
                </c:manualLayout>
              </c:layout>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First aid/Ambulance</c:v>
                </c:pt>
                <c:pt idx="1">
                  <c:v>Fire protection</c:v>
                </c:pt>
                <c:pt idx="2">
                  <c:v>Police protection</c:v>
                </c:pt>
              </c:strCache>
            </c:strRef>
          </c:cat>
          <c:val>
            <c:numRef>
              <c:f>Sheet1!$B$4:$D$4</c:f>
              <c:numCache>
                <c:formatCode>0%</c:formatCode>
                <c:ptCount val="3"/>
                <c:pt idx="0">
                  <c:v>2.0000000000000011E-2</c:v>
                </c:pt>
                <c:pt idx="1">
                  <c:v>2.0000000000000011E-2</c:v>
                </c:pt>
                <c:pt idx="2">
                  <c:v>2.0000000000000011E-2</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0"/>
              <c:layout>
                <c:manualLayout>
                  <c:x val="1.282675708229178E-3"/>
                  <c:y val="-6.2822151141243444E-3"/>
                </c:manualLayout>
              </c:layout>
              <c:dLblPos val="ctr"/>
              <c:showLegendKey val="0"/>
              <c:showVal val="1"/>
              <c:showCatName val="0"/>
              <c:showSerName val="0"/>
              <c:showPercent val="0"/>
              <c:showBubbleSize val="0"/>
            </c:dLbl>
            <c:dLbl>
              <c:idx val="1"/>
              <c:layout>
                <c:manualLayout>
                  <c:x val="-1.7223666481542117E-2"/>
                  <c:y val="-3.8177845500009773E-3"/>
                </c:manualLayout>
              </c:layout>
              <c:dLblPos val="ctr"/>
              <c:showLegendKey val="0"/>
              <c:showVal val="1"/>
              <c:showCatName val="0"/>
              <c:showSerName val="0"/>
              <c:showPercent val="0"/>
              <c:showBubbleSize val="0"/>
            </c:dLbl>
            <c:dLbl>
              <c:idx val="2"/>
              <c:layout>
                <c:manualLayout>
                  <c:x val="1.2378770177220336E-2"/>
                  <c:y val="-3.2015405439597836E-3"/>
                </c:manualLayout>
              </c:layout>
              <c:dLblPos val="ctr"/>
              <c:showLegendKey val="0"/>
              <c:showVal val="1"/>
              <c:showCatName val="0"/>
              <c:showSerName val="0"/>
              <c:showPercent val="0"/>
              <c:showBubbleSize val="0"/>
            </c:dLbl>
            <c:dLbl>
              <c:idx val="3"/>
              <c:spPr>
                <a:solidFill>
                  <a:srgbClr val="FFFFFF"/>
                </a:solid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First aid/Ambulance</c:v>
                </c:pt>
                <c:pt idx="1">
                  <c:v>Fire protection</c:v>
                </c:pt>
                <c:pt idx="2">
                  <c:v>Police protection</c:v>
                </c:pt>
              </c:strCache>
            </c:strRef>
          </c:cat>
          <c:val>
            <c:numRef>
              <c:f>Sheet1!$B$5:$D$5</c:f>
              <c:numCache>
                <c:formatCode>0%</c:formatCode>
                <c:ptCount val="3"/>
                <c:pt idx="0">
                  <c:v>0.43000000000000016</c:v>
                </c:pt>
                <c:pt idx="1">
                  <c:v>0.31000000000000016</c:v>
                </c:pt>
                <c:pt idx="2">
                  <c:v>0.25</c:v>
                </c:pt>
              </c:numCache>
            </c:numRef>
          </c:val>
        </c:ser>
        <c:dLbls>
          <c:showLegendKey val="0"/>
          <c:showVal val="1"/>
          <c:showCatName val="0"/>
          <c:showSerName val="0"/>
          <c:showPercent val="0"/>
          <c:showBubbleSize val="0"/>
        </c:dLbls>
        <c:gapWidth val="150"/>
        <c:overlap val="100"/>
        <c:axId val="37096448"/>
        <c:axId val="37118720"/>
      </c:barChart>
      <c:catAx>
        <c:axId val="37096448"/>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4" b="1" i="0" u="none" strike="noStrike" baseline="0">
                <a:solidFill>
                  <a:schemeClr val="tx1"/>
                </a:solidFill>
                <a:latin typeface="Arial"/>
                <a:ea typeface="Arial"/>
                <a:cs typeface="Arial"/>
              </a:defRPr>
            </a:pPr>
            <a:endParaRPr lang="en-US"/>
          </a:p>
        </c:txPr>
        <c:crossAx val="37118720"/>
        <c:crosses val="autoZero"/>
        <c:auto val="1"/>
        <c:lblAlgn val="ctr"/>
        <c:lblOffset val="100"/>
        <c:tickLblSkip val="1"/>
        <c:tickMarkSkip val="1"/>
        <c:noMultiLvlLbl val="0"/>
      </c:catAx>
      <c:valAx>
        <c:axId val="37118720"/>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37096448"/>
        <c:crosses val="autoZero"/>
        <c:crossBetween val="between"/>
      </c:valAx>
      <c:spPr>
        <a:noFill/>
        <a:ln w="25480">
          <a:noFill/>
        </a:ln>
      </c:spPr>
    </c:plotArea>
    <c:legend>
      <c:legendPos val="r"/>
      <c:layout>
        <c:manualLayout>
          <c:xMode val="edge"/>
          <c:yMode val="edge"/>
          <c:x val="0.83996120271581065"/>
          <c:y val="0.34750462107208951"/>
          <c:w val="0.15227934044616942"/>
          <c:h val="0.23844731977818892"/>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86905714934344"/>
          <c:y val="4.1882495457298788E-2"/>
          <c:w val="0.5508072174738875"/>
          <c:h val="0.86136783733826261"/>
        </c:manualLayout>
      </c:layout>
      <c:barChart>
        <c:barDir val="bar"/>
        <c:grouping val="percentStacked"/>
        <c:varyColors val="0"/>
        <c:ser>
          <c:idx val="0"/>
          <c:order val="0"/>
          <c:tx>
            <c:strRef>
              <c:f>Sheet1!$A$2</c:f>
              <c:strCache>
                <c:ptCount val="1"/>
                <c:pt idx="0">
                  <c:v>Excellent</c:v>
                </c:pt>
              </c:strCache>
            </c:strRef>
          </c:tx>
          <c:spPr>
            <a:solidFill>
              <a:srgbClr val="808080"/>
            </a:solidFill>
            <a:ln w="12740">
              <a:solidFill>
                <a:schemeClr val="tx1"/>
              </a:solidFill>
              <a:prstDash val="solid"/>
            </a:ln>
          </c:spPr>
          <c:invertIfNegative val="0"/>
          <c:dLbls>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Recycling/Solid waste disposal</c:v>
                </c:pt>
                <c:pt idx="1">
                  <c:v>Recreational facilities</c:v>
                </c:pt>
                <c:pt idx="2">
                  <c:v>Summer road maintenance</c:v>
                </c:pt>
                <c:pt idx="3">
                  <c:v>Winter road maintenance</c:v>
                </c:pt>
                <c:pt idx="4">
                  <c:v>Library</c:v>
                </c:pt>
              </c:strCache>
            </c:strRef>
          </c:cat>
          <c:val>
            <c:numRef>
              <c:f>Sheet1!$B$2:$F$2</c:f>
              <c:numCache>
                <c:formatCode>0%</c:formatCode>
                <c:ptCount val="5"/>
                <c:pt idx="0">
                  <c:v>0.36000000000000015</c:v>
                </c:pt>
                <c:pt idx="1">
                  <c:v>0.38000000000000017</c:v>
                </c:pt>
                <c:pt idx="2">
                  <c:v>0.38000000000000017</c:v>
                </c:pt>
                <c:pt idx="3">
                  <c:v>0.58000000000000007</c:v>
                </c:pt>
                <c:pt idx="4">
                  <c:v>0.73000000000000032</c:v>
                </c:pt>
              </c:numCache>
            </c:numRef>
          </c:val>
        </c:ser>
        <c:ser>
          <c:idx val="1"/>
          <c:order val="1"/>
          <c:tx>
            <c:strRef>
              <c:f>Sheet1!$A$3</c:f>
              <c:strCache>
                <c:ptCount val="1"/>
                <c:pt idx="0">
                  <c:v>Adequate</c:v>
                </c:pt>
              </c:strCache>
            </c:strRef>
          </c:tx>
          <c:spPr>
            <a:solidFill>
              <a:srgbClr val="969696"/>
            </a:solidFill>
            <a:ln w="12740">
              <a:solidFill>
                <a:schemeClr val="tx1"/>
              </a:solidFill>
              <a:prstDash val="solid"/>
            </a:ln>
          </c:spPr>
          <c:invertIfNegative val="0"/>
          <c:dLbls>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Recycling/Solid waste disposal</c:v>
                </c:pt>
                <c:pt idx="1">
                  <c:v>Recreational facilities</c:v>
                </c:pt>
                <c:pt idx="2">
                  <c:v>Summer road maintenance</c:v>
                </c:pt>
                <c:pt idx="3">
                  <c:v>Winter road maintenance</c:v>
                </c:pt>
                <c:pt idx="4">
                  <c:v>Library</c:v>
                </c:pt>
              </c:strCache>
            </c:strRef>
          </c:cat>
          <c:val>
            <c:numRef>
              <c:f>Sheet1!$B$3:$F$3</c:f>
              <c:numCache>
                <c:formatCode>0%</c:formatCode>
                <c:ptCount val="5"/>
                <c:pt idx="0">
                  <c:v>0.5</c:v>
                </c:pt>
                <c:pt idx="1">
                  <c:v>0.43000000000000016</c:v>
                </c:pt>
                <c:pt idx="2">
                  <c:v>0.51</c:v>
                </c:pt>
                <c:pt idx="3">
                  <c:v>0.34</c:v>
                </c:pt>
                <c:pt idx="4">
                  <c:v>0.21000000000000008</c:v>
                </c:pt>
              </c:numCache>
            </c:numRef>
          </c:val>
        </c:ser>
        <c:ser>
          <c:idx val="2"/>
          <c:order val="2"/>
          <c:tx>
            <c:strRef>
              <c:f>Sheet1!$A$4</c:f>
              <c:strCache>
                <c:ptCount val="1"/>
                <c:pt idx="0">
                  <c:v>Inadequate</c:v>
                </c:pt>
              </c:strCache>
            </c:strRef>
          </c:tx>
          <c:spPr>
            <a:solidFill>
              <a:srgbClr val="C0C0C0"/>
            </a:solidFill>
            <a:ln w="12740">
              <a:solidFill>
                <a:schemeClr val="tx1"/>
              </a:solidFill>
              <a:prstDash val="solid"/>
            </a:ln>
          </c:spPr>
          <c:invertIfNegative val="0"/>
          <c:dLbls>
            <c:dLbl>
              <c:idx val="4"/>
              <c:layout>
                <c:manualLayout>
                  <c:x val="4.552352048558422E-3"/>
                  <c:y val="-7.6923076923076913E-2"/>
                </c:manualLayout>
              </c:layout>
              <c:showLegendKey val="0"/>
              <c:showVal val="1"/>
              <c:showCatName val="0"/>
              <c:showSerName val="0"/>
              <c:showPercent val="0"/>
              <c:showBubbleSize val="0"/>
            </c:dLbl>
            <c:dLbl>
              <c:idx val="5"/>
              <c:layout>
                <c:manualLayout>
                  <c:x val="1.2234720617691941E-3"/>
                  <c:y val="-6.4507920030542412E-2"/>
                </c:manualLayout>
              </c:layout>
              <c:dLblPos val="ctr"/>
              <c:showLegendKey val="0"/>
              <c:showVal val="1"/>
              <c:showCatName val="0"/>
              <c:showSerName val="0"/>
              <c:showPercent val="0"/>
              <c:showBubbleSize val="0"/>
            </c:dLbl>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Recycling/Solid waste disposal</c:v>
                </c:pt>
                <c:pt idx="1">
                  <c:v>Recreational facilities</c:v>
                </c:pt>
                <c:pt idx="2">
                  <c:v>Summer road maintenance</c:v>
                </c:pt>
                <c:pt idx="3">
                  <c:v>Winter road maintenance</c:v>
                </c:pt>
                <c:pt idx="4">
                  <c:v>Library</c:v>
                </c:pt>
              </c:strCache>
            </c:strRef>
          </c:cat>
          <c:val>
            <c:numRef>
              <c:f>Sheet1!$B$4:$F$4</c:f>
              <c:numCache>
                <c:formatCode>0%</c:formatCode>
                <c:ptCount val="5"/>
                <c:pt idx="0">
                  <c:v>8.0000000000000043E-2</c:v>
                </c:pt>
                <c:pt idx="1">
                  <c:v>7.0000000000000021E-2</c:v>
                </c:pt>
                <c:pt idx="2">
                  <c:v>7.0000000000000021E-2</c:v>
                </c:pt>
                <c:pt idx="3">
                  <c:v>6.0000000000000026E-2</c:v>
                </c:pt>
                <c:pt idx="4">
                  <c:v>1.0000000000000005E-2</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2"/>
              <c:layout>
                <c:manualLayout>
                  <c:x val="3.490136570561457E-2"/>
                  <c:y val="0"/>
                </c:manualLayout>
              </c:layout>
              <c:showLegendKey val="0"/>
              <c:showVal val="1"/>
              <c:showCatName val="0"/>
              <c:showSerName val="0"/>
              <c:showPercent val="0"/>
              <c:showBubbleSize val="0"/>
            </c:dLbl>
            <c:dLbl>
              <c:idx val="3"/>
              <c:layout>
                <c:manualLayout>
                  <c:x val="3.9495008548072558E-2"/>
                  <c:y val="-4.1257701880112324E-3"/>
                </c:manualLayout>
              </c:layout>
              <c:dLblPos val="ctr"/>
              <c:showLegendKey val="0"/>
              <c:showVal val="1"/>
              <c:showCatName val="0"/>
              <c:showSerName val="0"/>
              <c:showPercent val="0"/>
              <c:showBubbleSize val="0"/>
            </c:dLbl>
            <c:dLbl>
              <c:idx val="4"/>
              <c:layout>
                <c:manualLayout>
                  <c:x val="2.5111495872650051E-3"/>
                  <c:y val="-4.7419837414394584E-3"/>
                </c:manualLayout>
              </c:layout>
              <c:dLblPos val="ctr"/>
              <c:showLegendKey val="0"/>
              <c:showVal val="1"/>
              <c:showCatName val="0"/>
              <c:showSerName val="0"/>
              <c:showPercent val="0"/>
              <c:showBubbleSize val="0"/>
            </c:dLbl>
            <c:dLbl>
              <c:idx val="5"/>
              <c:layout>
                <c:manualLayout>
                  <c:x val="3.3892029787955899E-2"/>
                  <c:y val="-3.5097684593776552E-3"/>
                </c:manualLayout>
              </c:layout>
              <c:dLblPos val="ctr"/>
              <c:showLegendKey val="0"/>
              <c:showVal val="1"/>
              <c:showCatName val="0"/>
              <c:showSerName val="0"/>
              <c:showPercent val="0"/>
              <c:showBubbleSize val="0"/>
            </c:dLbl>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Recycling/Solid waste disposal</c:v>
                </c:pt>
                <c:pt idx="1">
                  <c:v>Recreational facilities</c:v>
                </c:pt>
                <c:pt idx="2">
                  <c:v>Summer road maintenance</c:v>
                </c:pt>
                <c:pt idx="3">
                  <c:v>Winter road maintenance</c:v>
                </c:pt>
                <c:pt idx="4">
                  <c:v>Library</c:v>
                </c:pt>
              </c:strCache>
            </c:strRef>
          </c:cat>
          <c:val>
            <c:numRef>
              <c:f>Sheet1!$B$5:$F$5</c:f>
              <c:numCache>
                <c:formatCode>0%</c:formatCode>
                <c:ptCount val="5"/>
                <c:pt idx="0">
                  <c:v>6.0000000000000026E-2</c:v>
                </c:pt>
                <c:pt idx="1">
                  <c:v>0.12000000000000002</c:v>
                </c:pt>
                <c:pt idx="2">
                  <c:v>4.0000000000000022E-2</c:v>
                </c:pt>
                <c:pt idx="3">
                  <c:v>2.0000000000000011E-2</c:v>
                </c:pt>
                <c:pt idx="4">
                  <c:v>6.0000000000000026E-2</c:v>
                </c:pt>
              </c:numCache>
            </c:numRef>
          </c:val>
        </c:ser>
        <c:dLbls>
          <c:showLegendKey val="0"/>
          <c:showVal val="1"/>
          <c:showCatName val="0"/>
          <c:showSerName val="0"/>
          <c:showPercent val="0"/>
          <c:showBubbleSize val="0"/>
        </c:dLbls>
        <c:gapWidth val="150"/>
        <c:overlap val="100"/>
        <c:axId val="37526144"/>
        <c:axId val="37548416"/>
      </c:barChart>
      <c:catAx>
        <c:axId val="37526144"/>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4" b="1" i="0" u="none" strike="noStrike" baseline="0">
                <a:solidFill>
                  <a:schemeClr val="tx1"/>
                </a:solidFill>
                <a:latin typeface="Arial"/>
                <a:ea typeface="Arial"/>
                <a:cs typeface="Arial"/>
              </a:defRPr>
            </a:pPr>
            <a:endParaRPr lang="en-US"/>
          </a:p>
        </c:txPr>
        <c:crossAx val="37548416"/>
        <c:crosses val="autoZero"/>
        <c:auto val="1"/>
        <c:lblAlgn val="ctr"/>
        <c:lblOffset val="100"/>
        <c:tickLblSkip val="1"/>
        <c:tickMarkSkip val="1"/>
        <c:noMultiLvlLbl val="0"/>
      </c:catAx>
      <c:valAx>
        <c:axId val="37548416"/>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37526144"/>
        <c:crosses val="autoZero"/>
        <c:crossBetween val="between"/>
      </c:valAx>
      <c:spPr>
        <a:noFill/>
        <a:ln w="25481">
          <a:noFill/>
        </a:ln>
      </c:spPr>
    </c:plotArea>
    <c:legend>
      <c:legendPos val="r"/>
      <c:layout>
        <c:manualLayout>
          <c:xMode val="edge"/>
          <c:yMode val="edge"/>
          <c:x val="0.8433048433048449"/>
          <c:y val="0.34750462107208951"/>
          <c:w val="0.14909781576448244"/>
          <c:h val="0.23844731977818892"/>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59945224238345"/>
          <c:y val="3.5728649303452438E-2"/>
          <c:w val="0.5508072174738875"/>
          <c:h val="0.86136783733826261"/>
        </c:manualLayout>
      </c:layout>
      <c:barChart>
        <c:barDir val="bar"/>
        <c:grouping val="percentStacked"/>
        <c:varyColors val="0"/>
        <c:ser>
          <c:idx val="0"/>
          <c:order val="0"/>
          <c:tx>
            <c:strRef>
              <c:f>Sheet1!$A$2</c:f>
              <c:strCache>
                <c:ptCount val="1"/>
                <c:pt idx="0">
                  <c:v>Excellent</c:v>
                </c:pt>
              </c:strCache>
            </c:strRef>
          </c:tx>
          <c:spPr>
            <a:solidFill>
              <a:srgbClr val="808080"/>
            </a:solidFill>
            <a:ln w="12740">
              <a:solidFill>
                <a:schemeClr val="tx1"/>
              </a:solidFill>
              <a:prstDash val="solid"/>
            </a:ln>
          </c:spPr>
          <c:invertIfNegative val="0"/>
          <c:dLbls>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Recycling/Solid waste disposal</c:v>
                </c:pt>
                <c:pt idx="1">
                  <c:v>Summer road maintenance</c:v>
                </c:pt>
                <c:pt idx="2">
                  <c:v>Recreational facilities</c:v>
                </c:pt>
                <c:pt idx="3">
                  <c:v>Winter road maintenance</c:v>
                </c:pt>
                <c:pt idx="4">
                  <c:v>Library</c:v>
                </c:pt>
              </c:strCache>
            </c:strRef>
          </c:cat>
          <c:val>
            <c:numRef>
              <c:f>Sheet1!$B$2:$F$2</c:f>
              <c:numCache>
                <c:formatCode>0%</c:formatCode>
                <c:ptCount val="5"/>
                <c:pt idx="0">
                  <c:v>0.42000000000000015</c:v>
                </c:pt>
                <c:pt idx="1">
                  <c:v>0.43000000000000016</c:v>
                </c:pt>
                <c:pt idx="2">
                  <c:v>0.48000000000000015</c:v>
                </c:pt>
                <c:pt idx="3">
                  <c:v>0.58000000000000007</c:v>
                </c:pt>
                <c:pt idx="4">
                  <c:v>0.54</c:v>
                </c:pt>
              </c:numCache>
            </c:numRef>
          </c:val>
        </c:ser>
        <c:ser>
          <c:idx val="1"/>
          <c:order val="1"/>
          <c:tx>
            <c:strRef>
              <c:f>Sheet1!$A$3</c:f>
              <c:strCache>
                <c:ptCount val="1"/>
                <c:pt idx="0">
                  <c:v>Adequate</c:v>
                </c:pt>
              </c:strCache>
            </c:strRef>
          </c:tx>
          <c:spPr>
            <a:solidFill>
              <a:srgbClr val="969696"/>
            </a:solidFill>
            <a:ln w="12740">
              <a:solidFill>
                <a:schemeClr val="tx1"/>
              </a:solidFill>
              <a:prstDash val="solid"/>
            </a:ln>
          </c:spPr>
          <c:invertIfNegative val="0"/>
          <c:dLbls>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Recycling/Solid waste disposal</c:v>
                </c:pt>
                <c:pt idx="1">
                  <c:v>Summer road maintenance</c:v>
                </c:pt>
                <c:pt idx="2">
                  <c:v>Recreational facilities</c:v>
                </c:pt>
                <c:pt idx="3">
                  <c:v>Winter road maintenance</c:v>
                </c:pt>
                <c:pt idx="4">
                  <c:v>Library</c:v>
                </c:pt>
              </c:strCache>
            </c:strRef>
          </c:cat>
          <c:val>
            <c:numRef>
              <c:f>Sheet1!$B$3:$F$3</c:f>
              <c:numCache>
                <c:formatCode>0%</c:formatCode>
                <c:ptCount val="5"/>
                <c:pt idx="0">
                  <c:v>0.43000000000000016</c:v>
                </c:pt>
                <c:pt idx="1">
                  <c:v>0.42000000000000015</c:v>
                </c:pt>
                <c:pt idx="2">
                  <c:v>0.34</c:v>
                </c:pt>
                <c:pt idx="3">
                  <c:v>0.30000000000000016</c:v>
                </c:pt>
                <c:pt idx="4">
                  <c:v>0.23</c:v>
                </c:pt>
              </c:numCache>
            </c:numRef>
          </c:val>
        </c:ser>
        <c:ser>
          <c:idx val="2"/>
          <c:order val="2"/>
          <c:tx>
            <c:strRef>
              <c:f>Sheet1!$A$4</c:f>
              <c:strCache>
                <c:ptCount val="1"/>
                <c:pt idx="0">
                  <c:v>Inadequate</c:v>
                </c:pt>
              </c:strCache>
            </c:strRef>
          </c:tx>
          <c:spPr>
            <a:solidFill>
              <a:srgbClr val="C0C0C0"/>
            </a:solidFill>
            <a:ln w="12740">
              <a:solidFill>
                <a:schemeClr val="tx1"/>
              </a:solidFill>
              <a:prstDash val="solid"/>
            </a:ln>
          </c:spPr>
          <c:invertIfNegative val="0"/>
          <c:dLbls>
            <c:dLbl>
              <c:idx val="0"/>
              <c:layout>
                <c:manualLayout>
                  <c:x val="7.9051383399209481E-3"/>
                  <c:y val="-6.153846153846157E-2"/>
                </c:manualLayout>
              </c:layout>
              <c:showLegendKey val="0"/>
              <c:showVal val="1"/>
              <c:showCatName val="0"/>
              <c:showSerName val="0"/>
              <c:showPercent val="0"/>
              <c:showBubbleSize val="0"/>
            </c:dLbl>
            <c:dLbl>
              <c:idx val="1"/>
              <c:layout>
                <c:manualLayout>
                  <c:x val="4.9149586851287919E-3"/>
                  <c:y val="-6.5740165765217046E-2"/>
                </c:manualLayout>
              </c:layout>
              <c:dLblPos val="ctr"/>
              <c:showLegendKey val="0"/>
              <c:showVal val="1"/>
              <c:showCatName val="0"/>
              <c:showSerName val="0"/>
              <c:showPercent val="0"/>
              <c:showBubbleSize val="0"/>
            </c:dLbl>
            <c:dLbl>
              <c:idx val="2"/>
              <c:layout>
                <c:manualLayout>
                  <c:x val="1.5810276679841897E-3"/>
                  <c:y val="-6.7692307692307704E-2"/>
                </c:manualLayout>
              </c:layout>
              <c:showLegendKey val="0"/>
              <c:showVal val="1"/>
              <c:showCatName val="0"/>
              <c:showSerName val="0"/>
              <c:showPercent val="0"/>
              <c:showBubbleSize val="0"/>
            </c:dLbl>
            <c:dLbl>
              <c:idx val="3"/>
              <c:layout>
                <c:manualLayout>
                  <c:x val="7.0774939828914434E-3"/>
                  <c:y val="-6.5123921759175724E-2"/>
                </c:manualLayout>
              </c:layout>
              <c:dLblPos val="ctr"/>
              <c:showLegendKey val="0"/>
              <c:showVal val="1"/>
              <c:showCatName val="0"/>
              <c:showSerName val="0"/>
              <c:showPercent val="0"/>
              <c:showBubbleSize val="0"/>
            </c:dLbl>
            <c:dLbl>
              <c:idx val="4"/>
              <c:layout>
                <c:manualLayout>
                  <c:x val="6.8264297779304572E-3"/>
                  <c:y val="-6.9436992983583842E-2"/>
                </c:manualLayout>
              </c:layout>
              <c:dLblPos val="ctr"/>
              <c:showLegendKey val="0"/>
              <c:showVal val="1"/>
              <c:showCatName val="0"/>
              <c:showSerName val="0"/>
              <c:showPercent val="0"/>
              <c:showBubbleSize val="0"/>
            </c:dLbl>
            <c:dLbl>
              <c:idx val="5"/>
              <c:layout>
                <c:manualLayout>
                  <c:x val="5.3069326268003567E-3"/>
                  <c:y val="-6.8204777701521863E-2"/>
                </c:manualLayout>
              </c:layout>
              <c:dLblPos val="ctr"/>
              <c:showLegendKey val="0"/>
              <c:showVal val="1"/>
              <c:showCatName val="0"/>
              <c:showSerName val="0"/>
              <c:showPercent val="0"/>
              <c:showBubbleSize val="0"/>
            </c:dLbl>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Recycling/Solid waste disposal</c:v>
                </c:pt>
                <c:pt idx="1">
                  <c:v>Summer road maintenance</c:v>
                </c:pt>
                <c:pt idx="2">
                  <c:v>Recreational facilities</c:v>
                </c:pt>
                <c:pt idx="3">
                  <c:v>Winter road maintenance</c:v>
                </c:pt>
                <c:pt idx="4">
                  <c:v>Library</c:v>
                </c:pt>
              </c:strCache>
            </c:strRef>
          </c:cat>
          <c:val>
            <c:numRef>
              <c:f>Sheet1!$B$4:$F$4</c:f>
              <c:numCache>
                <c:formatCode>0%</c:formatCode>
                <c:ptCount val="5"/>
                <c:pt idx="0">
                  <c:v>3.0000000000000002E-2</c:v>
                </c:pt>
                <c:pt idx="1">
                  <c:v>3.0000000000000002E-2</c:v>
                </c:pt>
                <c:pt idx="2">
                  <c:v>1.0000000000000005E-2</c:v>
                </c:pt>
                <c:pt idx="3">
                  <c:v>3.0000000000000002E-2</c:v>
                </c:pt>
                <c:pt idx="4">
                  <c:v>0</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4"/>
              <c:layout>
                <c:manualLayout>
                  <c:x val="1.363169524758023E-2"/>
                  <c:y val="-2.9049061175045439E-3"/>
                </c:manualLayout>
              </c:layout>
              <c:dLblPos val="ctr"/>
              <c:showLegendKey val="0"/>
              <c:showVal val="1"/>
              <c:showCatName val="0"/>
              <c:showSerName val="0"/>
              <c:showPercent val="0"/>
              <c:showBubbleSize val="0"/>
            </c:dLbl>
            <c:dLbl>
              <c:idx val="5"/>
              <c:layout>
                <c:manualLayout>
                  <c:x val="9.7714606896393708E-3"/>
                  <c:y val="-7.2066261303573506E-3"/>
                </c:manualLayout>
              </c:layout>
              <c:dLblPos val="ctr"/>
              <c:showLegendKey val="0"/>
              <c:showVal val="1"/>
              <c:showCatName val="0"/>
              <c:showSerName val="0"/>
              <c:showPercent val="0"/>
              <c:showBubbleSize val="0"/>
            </c:dLbl>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Recycling/Solid waste disposal</c:v>
                </c:pt>
                <c:pt idx="1">
                  <c:v>Summer road maintenance</c:v>
                </c:pt>
                <c:pt idx="2">
                  <c:v>Recreational facilities</c:v>
                </c:pt>
                <c:pt idx="3">
                  <c:v>Winter road maintenance</c:v>
                </c:pt>
                <c:pt idx="4">
                  <c:v>Library</c:v>
                </c:pt>
              </c:strCache>
            </c:strRef>
          </c:cat>
          <c:val>
            <c:numRef>
              <c:f>Sheet1!$B$5:$F$5</c:f>
              <c:numCache>
                <c:formatCode>0%</c:formatCode>
                <c:ptCount val="5"/>
                <c:pt idx="0">
                  <c:v>0.12000000000000002</c:v>
                </c:pt>
                <c:pt idx="1">
                  <c:v>0.12000000000000002</c:v>
                </c:pt>
                <c:pt idx="2">
                  <c:v>0.17</c:v>
                </c:pt>
                <c:pt idx="3">
                  <c:v>9.0000000000000024E-2</c:v>
                </c:pt>
                <c:pt idx="4">
                  <c:v>0.23</c:v>
                </c:pt>
              </c:numCache>
            </c:numRef>
          </c:val>
        </c:ser>
        <c:dLbls>
          <c:showLegendKey val="0"/>
          <c:showVal val="1"/>
          <c:showCatName val="0"/>
          <c:showSerName val="0"/>
          <c:showPercent val="0"/>
          <c:showBubbleSize val="0"/>
        </c:dLbls>
        <c:gapWidth val="150"/>
        <c:overlap val="100"/>
        <c:axId val="37222656"/>
        <c:axId val="37249024"/>
      </c:barChart>
      <c:catAx>
        <c:axId val="37222656"/>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4" b="1" i="0" u="none" strike="noStrike" baseline="0">
                <a:solidFill>
                  <a:schemeClr val="tx1"/>
                </a:solidFill>
                <a:latin typeface="Arial"/>
                <a:ea typeface="Arial"/>
                <a:cs typeface="Arial"/>
              </a:defRPr>
            </a:pPr>
            <a:endParaRPr lang="en-US"/>
          </a:p>
        </c:txPr>
        <c:crossAx val="37249024"/>
        <c:crosses val="autoZero"/>
        <c:auto val="1"/>
        <c:lblAlgn val="ctr"/>
        <c:lblOffset val="100"/>
        <c:tickLblSkip val="1"/>
        <c:tickMarkSkip val="1"/>
        <c:noMultiLvlLbl val="0"/>
      </c:catAx>
      <c:valAx>
        <c:axId val="37249024"/>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37222656"/>
        <c:crosses val="autoZero"/>
        <c:crossBetween val="between"/>
      </c:valAx>
      <c:spPr>
        <a:noFill/>
        <a:ln w="25481">
          <a:noFill/>
        </a:ln>
      </c:spPr>
    </c:plotArea>
    <c:legend>
      <c:legendPos val="r"/>
      <c:layout>
        <c:manualLayout>
          <c:xMode val="edge"/>
          <c:yMode val="edge"/>
          <c:x val="0.8433048433048449"/>
          <c:y val="0.34750462107208951"/>
          <c:w val="0.14909781576448244"/>
          <c:h val="0.23844731977818892"/>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3399638336347"/>
          <c:y val="2.9574861367837334E-2"/>
          <c:w val="0.49819168173598588"/>
          <c:h val="0.86136783733826261"/>
        </c:manualLayout>
      </c:layout>
      <c:barChart>
        <c:barDir val="bar"/>
        <c:grouping val="percentStacked"/>
        <c:varyColors val="0"/>
        <c:ser>
          <c:idx val="0"/>
          <c:order val="0"/>
          <c:tx>
            <c:strRef>
              <c:f>Sheet1!$A$2</c:f>
              <c:strCache>
                <c:ptCount val="1"/>
                <c:pt idx="0">
                  <c:v>More</c:v>
                </c:pt>
              </c:strCache>
            </c:strRef>
          </c:tx>
          <c:spPr>
            <a:solidFill>
              <a:srgbClr val="808080"/>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Historic preservation</c:v>
                </c:pt>
                <c:pt idx="1">
                  <c:v>More conservation easements</c:v>
                </c:pt>
                <c:pt idx="2">
                  <c:v>Land acquisition for community use</c:v>
                </c:pt>
                <c:pt idx="3">
                  <c:v>Agricultural land preservation</c:v>
                </c:pt>
                <c:pt idx="4">
                  <c:v>Land acquisition for conservation</c:v>
                </c:pt>
              </c:strCache>
            </c:strRef>
          </c:cat>
          <c:val>
            <c:numRef>
              <c:f>Sheet1!$B$2:$F$2</c:f>
              <c:numCache>
                <c:formatCode>0%</c:formatCode>
                <c:ptCount val="5"/>
                <c:pt idx="0">
                  <c:v>0.17</c:v>
                </c:pt>
                <c:pt idx="1">
                  <c:v>0.32000000000000017</c:v>
                </c:pt>
                <c:pt idx="2">
                  <c:v>0.33000000000000024</c:v>
                </c:pt>
                <c:pt idx="3">
                  <c:v>0.42000000000000015</c:v>
                </c:pt>
                <c:pt idx="4">
                  <c:v>0.44</c:v>
                </c:pt>
              </c:numCache>
            </c:numRef>
          </c:val>
        </c:ser>
        <c:ser>
          <c:idx val="1"/>
          <c:order val="1"/>
          <c:tx>
            <c:strRef>
              <c:f>Sheet1!$A$3</c:f>
              <c:strCache>
                <c:ptCount val="1"/>
                <c:pt idx="0">
                  <c:v>Adequate now</c:v>
                </c:pt>
              </c:strCache>
            </c:strRef>
          </c:tx>
          <c:spPr>
            <a:solidFill>
              <a:srgbClr val="969696"/>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Historic preservation</c:v>
                </c:pt>
                <c:pt idx="1">
                  <c:v>More conservation easements</c:v>
                </c:pt>
                <c:pt idx="2">
                  <c:v>Land acquisition for community use</c:v>
                </c:pt>
                <c:pt idx="3">
                  <c:v>Agricultural land preservation</c:v>
                </c:pt>
                <c:pt idx="4">
                  <c:v>Land acquisition for conservation</c:v>
                </c:pt>
              </c:strCache>
            </c:strRef>
          </c:cat>
          <c:val>
            <c:numRef>
              <c:f>Sheet1!$B$3:$F$3</c:f>
              <c:numCache>
                <c:formatCode>0%</c:formatCode>
                <c:ptCount val="5"/>
                <c:pt idx="0">
                  <c:v>0.69000000000000028</c:v>
                </c:pt>
                <c:pt idx="1">
                  <c:v>0.37000000000000016</c:v>
                </c:pt>
                <c:pt idx="2">
                  <c:v>0.44</c:v>
                </c:pt>
                <c:pt idx="3">
                  <c:v>0.36000000000000015</c:v>
                </c:pt>
                <c:pt idx="4">
                  <c:v>0.39000000000000018</c:v>
                </c:pt>
              </c:numCache>
            </c:numRef>
          </c:val>
        </c:ser>
        <c:ser>
          <c:idx val="2"/>
          <c:order val="2"/>
          <c:tx>
            <c:strRef>
              <c:f>Sheet1!$A$4</c:f>
              <c:strCache>
                <c:ptCount val="1"/>
                <c:pt idx="0">
                  <c:v>Less</c:v>
                </c:pt>
              </c:strCache>
            </c:strRef>
          </c:tx>
          <c:spPr>
            <a:solidFill>
              <a:srgbClr val="C0C0C0"/>
            </a:solidFill>
            <a:ln w="12740">
              <a:solidFill>
                <a:schemeClr val="tx1"/>
              </a:solidFill>
              <a:prstDash val="solid"/>
            </a:ln>
          </c:spPr>
          <c:invertIfNegative val="0"/>
          <c:dLbls>
            <c:dLbl>
              <c:idx val="0"/>
              <c:layout>
                <c:manualLayout>
                  <c:x val="2.9695593182772692E-3"/>
                  <c:y val="-8.9009866870581461E-3"/>
                </c:manualLayout>
              </c:layout>
              <c:dLblPos val="ctr"/>
              <c:showLegendKey val="0"/>
              <c:showVal val="1"/>
              <c:showCatName val="0"/>
              <c:showSerName val="0"/>
              <c:showPercent val="0"/>
              <c:showBubbleSize val="0"/>
            </c:dLbl>
            <c:dLbl>
              <c:idx val="1"/>
              <c:layout>
                <c:manualLayout>
                  <c:x val="-6.9942723864945978E-3"/>
                  <c:y val="-1.1673614713986065E-2"/>
                </c:manualLayout>
              </c:layout>
              <c:dLblPos val="ctr"/>
              <c:showLegendKey val="0"/>
              <c:showVal val="1"/>
              <c:showCatName val="0"/>
              <c:showSerName val="0"/>
              <c:showPercent val="0"/>
              <c:showBubbleSize val="0"/>
            </c:dLbl>
            <c:dLbl>
              <c:idx val="2"/>
              <c:layout>
                <c:manualLayout>
                  <c:x val="1.6043392862076201E-3"/>
                  <c:y val="-8.9009562344447984E-3"/>
                </c:manualLayout>
              </c:layout>
              <c:dLblPos val="ctr"/>
              <c:showLegendKey val="0"/>
              <c:showVal val="1"/>
              <c:showCatName val="0"/>
              <c:showSerName val="0"/>
              <c:showPercent val="0"/>
              <c:showBubbleSize val="0"/>
            </c:dLbl>
            <c:dLbl>
              <c:idx val="3"/>
              <c:layout>
                <c:manualLayout>
                  <c:x val="1.5060240963855422E-3"/>
                  <c:y val="-7.0769230769230793E-2"/>
                </c:manualLayout>
              </c:layout>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Historic preservation</c:v>
                </c:pt>
                <c:pt idx="1">
                  <c:v>More conservation easements</c:v>
                </c:pt>
                <c:pt idx="2">
                  <c:v>Land acquisition for community use</c:v>
                </c:pt>
                <c:pt idx="3">
                  <c:v>Agricultural land preservation</c:v>
                </c:pt>
                <c:pt idx="4">
                  <c:v>Land acquisition for conservation</c:v>
                </c:pt>
              </c:strCache>
            </c:strRef>
          </c:cat>
          <c:val>
            <c:numRef>
              <c:f>Sheet1!$B$4:$F$4</c:f>
              <c:numCache>
                <c:formatCode>0%</c:formatCode>
                <c:ptCount val="5"/>
                <c:pt idx="0">
                  <c:v>6.0000000000000026E-2</c:v>
                </c:pt>
                <c:pt idx="1">
                  <c:v>0.1</c:v>
                </c:pt>
                <c:pt idx="2">
                  <c:v>0.15000000000000008</c:v>
                </c:pt>
                <c:pt idx="3">
                  <c:v>4.0000000000000022E-2</c:v>
                </c:pt>
                <c:pt idx="4">
                  <c:v>0.1</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0"/>
              <c:layout>
                <c:manualLayout>
                  <c:x val="8.0955298032844118E-3"/>
                  <c:y val="-8.9009866870581461E-3"/>
                </c:manualLayout>
              </c:layout>
              <c:dLblPos val="ctr"/>
              <c:showLegendKey val="0"/>
              <c:showVal val="1"/>
              <c:showCatName val="0"/>
              <c:showSerName val="0"/>
              <c:showPercent val="0"/>
              <c:showBubbleSize val="0"/>
            </c:dLbl>
            <c:dLbl>
              <c:idx val="1"/>
              <c:layout>
                <c:manualLayout>
                  <c:x val="8.0955298032844118E-3"/>
                  <c:y val="-7.9767570430064761E-3"/>
                </c:manualLayout>
              </c:layout>
              <c:dLblPos val="ctr"/>
              <c:showLegendKey val="0"/>
              <c:showVal val="1"/>
              <c:showCatName val="0"/>
              <c:showSerName val="0"/>
              <c:showPercent val="0"/>
              <c:showBubbleSize val="0"/>
            </c:dLbl>
            <c:dLbl>
              <c:idx val="2"/>
              <c:layout>
                <c:manualLayout>
                  <c:x val="6.9569690674818512E-3"/>
                  <c:y val="-8.9009562344447984E-3"/>
                </c:manualLayout>
              </c:layout>
              <c:dLblPos val="ctr"/>
              <c:showLegendKey val="0"/>
              <c:showVal val="1"/>
              <c:showCatName val="0"/>
              <c:showSerName val="0"/>
              <c:showPercent val="0"/>
              <c:showBubbleSize val="0"/>
            </c:dLbl>
            <c:dLbl>
              <c:idx val="3"/>
              <c:layout>
                <c:manualLayout>
                  <c:x val="-2.3697036440674703E-3"/>
                  <c:y val="-7.9767265903933435E-3"/>
                </c:manualLayout>
              </c:layout>
              <c:spPr>
                <a:solidFill>
                  <a:srgbClr val="FFFFFF"/>
                </a:solidFill>
                <a:ln w="25480">
                  <a:noFill/>
                </a:ln>
              </c:spPr>
              <c:txPr>
                <a:bodyPr/>
                <a:lstStyle/>
                <a:p>
                  <a:pPr>
                    <a:defRPr sz="1404" b="1" i="0" u="none" strike="noStrike" baseline="0">
                      <a:solidFill>
                        <a:schemeClr val="tx1"/>
                      </a:solidFill>
                      <a:latin typeface="Arial"/>
                      <a:ea typeface="Arial"/>
                      <a:cs typeface="Arial"/>
                    </a:defRPr>
                  </a:pPr>
                  <a:endParaRPr lang="en-US"/>
                </a:p>
              </c:txPr>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Historic preservation</c:v>
                </c:pt>
                <c:pt idx="1">
                  <c:v>More conservation easements</c:v>
                </c:pt>
                <c:pt idx="2">
                  <c:v>Land acquisition for community use</c:v>
                </c:pt>
                <c:pt idx="3">
                  <c:v>Agricultural land preservation</c:v>
                </c:pt>
                <c:pt idx="4">
                  <c:v>Land acquisition for conservation</c:v>
                </c:pt>
              </c:strCache>
            </c:strRef>
          </c:cat>
          <c:val>
            <c:numRef>
              <c:f>Sheet1!$B$5:$F$5</c:f>
              <c:numCache>
                <c:formatCode>0%</c:formatCode>
                <c:ptCount val="5"/>
                <c:pt idx="0">
                  <c:v>9.0000000000000024E-2</c:v>
                </c:pt>
                <c:pt idx="1">
                  <c:v>0.21000000000000008</c:v>
                </c:pt>
                <c:pt idx="2">
                  <c:v>9.0000000000000024E-2</c:v>
                </c:pt>
                <c:pt idx="3">
                  <c:v>0.18000000000000008</c:v>
                </c:pt>
                <c:pt idx="4">
                  <c:v>8.0000000000000043E-2</c:v>
                </c:pt>
              </c:numCache>
            </c:numRef>
          </c:val>
        </c:ser>
        <c:dLbls>
          <c:showLegendKey val="0"/>
          <c:showVal val="1"/>
          <c:showCatName val="0"/>
          <c:showSerName val="0"/>
          <c:showPercent val="0"/>
          <c:showBubbleSize val="0"/>
        </c:dLbls>
        <c:gapWidth val="150"/>
        <c:overlap val="100"/>
        <c:axId val="37323904"/>
        <c:axId val="37325440"/>
      </c:barChart>
      <c:catAx>
        <c:axId val="37323904"/>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4" b="1" i="0" u="none" strike="noStrike" baseline="0">
                <a:solidFill>
                  <a:schemeClr val="tx1"/>
                </a:solidFill>
                <a:latin typeface="Arial"/>
                <a:ea typeface="Arial"/>
                <a:cs typeface="Arial"/>
              </a:defRPr>
            </a:pPr>
            <a:endParaRPr lang="en-US"/>
          </a:p>
        </c:txPr>
        <c:crossAx val="37325440"/>
        <c:crosses val="autoZero"/>
        <c:auto val="1"/>
        <c:lblAlgn val="ctr"/>
        <c:lblOffset val="100"/>
        <c:tickLblSkip val="1"/>
        <c:tickMarkSkip val="1"/>
        <c:noMultiLvlLbl val="0"/>
      </c:catAx>
      <c:valAx>
        <c:axId val="37325440"/>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37323904"/>
        <c:crosses val="autoZero"/>
        <c:crossBetween val="between"/>
      </c:valAx>
      <c:spPr>
        <a:noFill/>
        <a:ln w="25480">
          <a:noFill/>
        </a:ln>
      </c:spPr>
    </c:plotArea>
    <c:legend>
      <c:legendPos val="r"/>
      <c:layout>
        <c:manualLayout>
          <c:xMode val="edge"/>
          <c:yMode val="edge"/>
          <c:x val="0.81555153707052463"/>
          <c:y val="0.34750462107208951"/>
          <c:w val="0.17631103074141113"/>
          <c:h val="0.23844731977818892"/>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3399638336347"/>
          <c:y val="2.9574861367837334E-2"/>
          <c:w val="0.49819168173598588"/>
          <c:h val="0.86136783733826261"/>
        </c:manualLayout>
      </c:layout>
      <c:barChart>
        <c:barDir val="bar"/>
        <c:grouping val="percentStacked"/>
        <c:varyColors val="0"/>
        <c:ser>
          <c:idx val="0"/>
          <c:order val="0"/>
          <c:tx>
            <c:strRef>
              <c:f>Sheet1!$A$2</c:f>
              <c:strCache>
                <c:ptCount val="1"/>
                <c:pt idx="0">
                  <c:v>More</c:v>
                </c:pt>
              </c:strCache>
            </c:strRef>
          </c:tx>
          <c:spPr>
            <a:solidFill>
              <a:srgbClr val="808080"/>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Historic preservation</c:v>
                </c:pt>
                <c:pt idx="1">
                  <c:v>More conservation easements</c:v>
                </c:pt>
                <c:pt idx="2">
                  <c:v>Land acquisition for community use</c:v>
                </c:pt>
                <c:pt idx="3">
                  <c:v>Agricultural land preservation</c:v>
                </c:pt>
                <c:pt idx="4">
                  <c:v>Land acquisition for conservation</c:v>
                </c:pt>
              </c:strCache>
            </c:strRef>
          </c:cat>
          <c:val>
            <c:numRef>
              <c:f>Sheet1!$B$2:$F$2</c:f>
              <c:numCache>
                <c:formatCode>0%</c:formatCode>
                <c:ptCount val="5"/>
                <c:pt idx="0">
                  <c:v>0.27</c:v>
                </c:pt>
                <c:pt idx="1">
                  <c:v>0.29000000000000015</c:v>
                </c:pt>
                <c:pt idx="2">
                  <c:v>0.29000000000000015</c:v>
                </c:pt>
                <c:pt idx="3">
                  <c:v>0.38000000000000017</c:v>
                </c:pt>
                <c:pt idx="4">
                  <c:v>0.42000000000000015</c:v>
                </c:pt>
              </c:numCache>
            </c:numRef>
          </c:val>
        </c:ser>
        <c:ser>
          <c:idx val="1"/>
          <c:order val="1"/>
          <c:tx>
            <c:strRef>
              <c:f>Sheet1!$A$3</c:f>
              <c:strCache>
                <c:ptCount val="1"/>
                <c:pt idx="0">
                  <c:v>Adequate now</c:v>
                </c:pt>
              </c:strCache>
            </c:strRef>
          </c:tx>
          <c:spPr>
            <a:solidFill>
              <a:srgbClr val="969696"/>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Historic preservation</c:v>
                </c:pt>
                <c:pt idx="1">
                  <c:v>More conservation easements</c:v>
                </c:pt>
                <c:pt idx="2">
                  <c:v>Land acquisition for community use</c:v>
                </c:pt>
                <c:pt idx="3">
                  <c:v>Agricultural land preservation</c:v>
                </c:pt>
                <c:pt idx="4">
                  <c:v>Land acquisition for conservation</c:v>
                </c:pt>
              </c:strCache>
            </c:strRef>
          </c:cat>
          <c:val>
            <c:numRef>
              <c:f>Sheet1!$B$3:$F$3</c:f>
              <c:numCache>
                <c:formatCode>0%</c:formatCode>
                <c:ptCount val="5"/>
                <c:pt idx="0">
                  <c:v>0.53</c:v>
                </c:pt>
                <c:pt idx="1">
                  <c:v>0.30000000000000016</c:v>
                </c:pt>
                <c:pt idx="2">
                  <c:v>0.43000000000000016</c:v>
                </c:pt>
                <c:pt idx="3">
                  <c:v>0.33000000000000024</c:v>
                </c:pt>
                <c:pt idx="4">
                  <c:v>0.33000000000000024</c:v>
                </c:pt>
              </c:numCache>
            </c:numRef>
          </c:val>
        </c:ser>
        <c:ser>
          <c:idx val="2"/>
          <c:order val="2"/>
          <c:tx>
            <c:strRef>
              <c:f>Sheet1!$A$4</c:f>
              <c:strCache>
                <c:ptCount val="1"/>
                <c:pt idx="0">
                  <c:v>Less</c:v>
                </c:pt>
              </c:strCache>
            </c:strRef>
          </c:tx>
          <c:spPr>
            <a:solidFill>
              <a:srgbClr val="C0C0C0"/>
            </a:solidFill>
            <a:ln w="12740">
              <a:solidFill>
                <a:schemeClr val="tx1"/>
              </a:solidFill>
              <a:prstDash val="solid"/>
            </a:ln>
          </c:spPr>
          <c:invertIfNegative val="0"/>
          <c:dLbls>
            <c:dLbl>
              <c:idx val="0"/>
              <c:layout>
                <c:manualLayout>
                  <c:x val="2.9695949150934458E-3"/>
                  <c:y val="-6.736256814052094E-2"/>
                </c:manualLayout>
              </c:layout>
              <c:dLblPos val="ctr"/>
              <c:showLegendKey val="0"/>
              <c:showVal val="1"/>
              <c:showCatName val="0"/>
              <c:showSerName val="0"/>
              <c:showPercent val="0"/>
              <c:showBubbleSize val="0"/>
            </c:dLbl>
            <c:dLbl>
              <c:idx val="1"/>
              <c:layout>
                <c:manualLayout>
                  <c:x val="5.0538373968314204E-3"/>
                  <c:y val="-5.519806178073898E-3"/>
                </c:manualLayout>
              </c:layout>
              <c:dLblPos val="ctr"/>
              <c:showLegendKey val="0"/>
              <c:showVal val="1"/>
              <c:showCatName val="0"/>
              <c:showSerName val="0"/>
              <c:showPercent val="0"/>
              <c:showBubbleSize val="0"/>
            </c:dLbl>
            <c:dLbl>
              <c:idx val="2"/>
              <c:layout>
                <c:manualLayout>
                  <c:x val="4.6163789014325015E-3"/>
                  <c:y val="-5.8131798909751668E-2"/>
                </c:manualLayout>
              </c:layout>
              <c:dLblPos val="ctr"/>
              <c:showLegendKey val="0"/>
              <c:showVal val="1"/>
              <c:showCatName val="0"/>
              <c:showSerName val="0"/>
              <c:showPercent val="0"/>
              <c:showBubbleSize val="0"/>
            </c:dLbl>
            <c:dLbl>
              <c:idx val="3"/>
              <c:layout>
                <c:manualLayout>
                  <c:x val="6.0240963855421742E-3"/>
                  <c:y val="-6.7692307692307732E-2"/>
                </c:manualLayout>
              </c:layout>
              <c:showLegendKey val="0"/>
              <c:showVal val="1"/>
              <c:showCatName val="0"/>
              <c:showSerName val="0"/>
              <c:showPercent val="0"/>
              <c:showBubbleSize val="0"/>
            </c:dLbl>
            <c:dLbl>
              <c:idx val="4"/>
              <c:layout>
                <c:manualLayout>
                  <c:x val="0"/>
                  <c:y val="-6.4615384615384616E-2"/>
                </c:manualLayout>
              </c:layout>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Historic preservation</c:v>
                </c:pt>
                <c:pt idx="1">
                  <c:v>More conservation easements</c:v>
                </c:pt>
                <c:pt idx="2">
                  <c:v>Land acquisition for community use</c:v>
                </c:pt>
                <c:pt idx="3">
                  <c:v>Agricultural land preservation</c:v>
                </c:pt>
                <c:pt idx="4">
                  <c:v>Land acquisition for conservation</c:v>
                </c:pt>
              </c:strCache>
            </c:strRef>
          </c:cat>
          <c:val>
            <c:numRef>
              <c:f>Sheet1!$B$4:$F$4</c:f>
              <c:numCache>
                <c:formatCode>0%</c:formatCode>
                <c:ptCount val="5"/>
                <c:pt idx="0">
                  <c:v>1.0000000000000005E-2</c:v>
                </c:pt>
                <c:pt idx="1">
                  <c:v>6.0000000000000026E-2</c:v>
                </c:pt>
                <c:pt idx="2">
                  <c:v>4.0000000000000022E-2</c:v>
                </c:pt>
                <c:pt idx="3">
                  <c:v>2.0000000000000011E-2</c:v>
                </c:pt>
                <c:pt idx="4">
                  <c:v>4.0000000000000022E-2</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0"/>
              <c:layout>
                <c:manualLayout>
                  <c:x val="8.0955298032844188E-3"/>
                  <c:y val="-8.9009866870581496E-3"/>
                </c:manualLayout>
              </c:layout>
              <c:dLblPos val="ctr"/>
              <c:showLegendKey val="0"/>
              <c:showVal val="1"/>
              <c:showCatName val="0"/>
              <c:showSerName val="0"/>
              <c:showPercent val="0"/>
              <c:showBubbleSize val="0"/>
            </c:dLbl>
            <c:dLbl>
              <c:idx val="1"/>
              <c:layout>
                <c:manualLayout>
                  <c:x val="8.0955298032844188E-3"/>
                  <c:y val="-7.9767570430064796E-3"/>
                </c:manualLayout>
              </c:layout>
              <c:dLblPos val="ctr"/>
              <c:showLegendKey val="0"/>
              <c:showVal val="1"/>
              <c:showCatName val="0"/>
              <c:showSerName val="0"/>
              <c:showPercent val="0"/>
              <c:showBubbleSize val="0"/>
            </c:dLbl>
            <c:dLbl>
              <c:idx val="2"/>
              <c:layout>
                <c:manualLayout>
                  <c:x val="6.9569690674818529E-3"/>
                  <c:y val="-8.9009562344448071E-3"/>
                </c:manualLayout>
              </c:layout>
              <c:dLblPos val="ctr"/>
              <c:showLegendKey val="0"/>
              <c:showVal val="1"/>
              <c:showCatName val="0"/>
              <c:showSerName val="0"/>
              <c:showPercent val="0"/>
              <c:showBubbleSize val="0"/>
            </c:dLbl>
            <c:dLbl>
              <c:idx val="3"/>
              <c:layout>
                <c:manualLayout>
                  <c:x val="-2.3697036440674716E-3"/>
                  <c:y val="-7.9767265903933505E-3"/>
                </c:manualLayout>
              </c:layout>
              <c:spPr>
                <a:solidFill>
                  <a:srgbClr val="FFFFFF"/>
                </a:solidFill>
                <a:ln w="25480">
                  <a:noFill/>
                </a:ln>
              </c:spPr>
              <c:txPr>
                <a:bodyPr/>
                <a:lstStyle/>
                <a:p>
                  <a:pPr>
                    <a:defRPr sz="1404" b="1" i="0" u="none" strike="noStrike" baseline="0">
                      <a:solidFill>
                        <a:schemeClr val="tx1"/>
                      </a:solidFill>
                      <a:latin typeface="Arial"/>
                      <a:ea typeface="Arial"/>
                      <a:cs typeface="Arial"/>
                    </a:defRPr>
                  </a:pPr>
                  <a:endParaRPr lang="en-US"/>
                </a:p>
              </c:txPr>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Historic preservation</c:v>
                </c:pt>
                <c:pt idx="1">
                  <c:v>More conservation easements</c:v>
                </c:pt>
                <c:pt idx="2">
                  <c:v>Land acquisition for community use</c:v>
                </c:pt>
                <c:pt idx="3">
                  <c:v>Agricultural land preservation</c:v>
                </c:pt>
                <c:pt idx="4">
                  <c:v>Land acquisition for conservation</c:v>
                </c:pt>
              </c:strCache>
            </c:strRef>
          </c:cat>
          <c:val>
            <c:numRef>
              <c:f>Sheet1!$B$5:$F$5</c:f>
              <c:numCache>
                <c:formatCode>0%</c:formatCode>
                <c:ptCount val="5"/>
                <c:pt idx="0">
                  <c:v>0.2</c:v>
                </c:pt>
                <c:pt idx="1">
                  <c:v>0.36000000000000015</c:v>
                </c:pt>
                <c:pt idx="2">
                  <c:v>0.24000000000000007</c:v>
                </c:pt>
                <c:pt idx="3">
                  <c:v>0.27</c:v>
                </c:pt>
                <c:pt idx="4">
                  <c:v>0.21000000000000008</c:v>
                </c:pt>
              </c:numCache>
            </c:numRef>
          </c:val>
        </c:ser>
        <c:dLbls>
          <c:showLegendKey val="0"/>
          <c:showVal val="1"/>
          <c:showCatName val="0"/>
          <c:showSerName val="0"/>
          <c:showPercent val="0"/>
          <c:showBubbleSize val="0"/>
        </c:dLbls>
        <c:gapWidth val="150"/>
        <c:overlap val="100"/>
        <c:axId val="37405824"/>
        <c:axId val="37407360"/>
      </c:barChart>
      <c:catAx>
        <c:axId val="37405824"/>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4" b="1" i="0" u="none" strike="noStrike" baseline="0">
                <a:solidFill>
                  <a:schemeClr val="tx1"/>
                </a:solidFill>
                <a:latin typeface="Arial"/>
                <a:ea typeface="Arial"/>
                <a:cs typeface="Arial"/>
              </a:defRPr>
            </a:pPr>
            <a:endParaRPr lang="en-US"/>
          </a:p>
        </c:txPr>
        <c:crossAx val="37407360"/>
        <c:crosses val="autoZero"/>
        <c:auto val="1"/>
        <c:lblAlgn val="ctr"/>
        <c:lblOffset val="100"/>
        <c:tickLblSkip val="1"/>
        <c:tickMarkSkip val="1"/>
        <c:noMultiLvlLbl val="0"/>
      </c:catAx>
      <c:valAx>
        <c:axId val="37407360"/>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37405824"/>
        <c:crosses val="autoZero"/>
        <c:crossBetween val="between"/>
      </c:valAx>
      <c:spPr>
        <a:noFill/>
        <a:ln w="25480">
          <a:noFill/>
        </a:ln>
      </c:spPr>
    </c:plotArea>
    <c:legend>
      <c:legendPos val="r"/>
      <c:layout>
        <c:manualLayout>
          <c:xMode val="edge"/>
          <c:yMode val="edge"/>
          <c:x val="0.81555153707052463"/>
          <c:y val="0.34750462107208963"/>
          <c:w val="0.17631103074141125"/>
          <c:h val="0.23844731977818898"/>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52854511970535"/>
          <c:y val="2.9574861367837334E-2"/>
          <c:w val="0.50644567219153014"/>
          <c:h val="0.86136783733826261"/>
        </c:manualLayout>
      </c:layout>
      <c:barChart>
        <c:barDir val="bar"/>
        <c:grouping val="percentStacked"/>
        <c:varyColors val="0"/>
        <c:ser>
          <c:idx val="0"/>
          <c:order val="0"/>
          <c:tx>
            <c:strRef>
              <c:f>Sheet1!$A$2</c:f>
              <c:strCache>
                <c:ptCount val="1"/>
                <c:pt idx="0">
                  <c:v>More</c:v>
                </c:pt>
              </c:strCache>
            </c:strRef>
          </c:tx>
          <c:spPr>
            <a:solidFill>
              <a:srgbClr val="808080"/>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Police Protection</c:v>
                </c:pt>
                <c:pt idx="1">
                  <c:v>First aid/Ambulance</c:v>
                </c:pt>
                <c:pt idx="2">
                  <c:v>Fire Protection</c:v>
                </c:pt>
              </c:strCache>
            </c:strRef>
          </c:cat>
          <c:val>
            <c:numRef>
              <c:f>Sheet1!$B$2:$D$2</c:f>
              <c:numCache>
                <c:formatCode>0%</c:formatCode>
                <c:ptCount val="3"/>
                <c:pt idx="0">
                  <c:v>6.0000000000000026E-2</c:v>
                </c:pt>
                <c:pt idx="1">
                  <c:v>0.15000000000000008</c:v>
                </c:pt>
                <c:pt idx="2">
                  <c:v>0.15000000000000008</c:v>
                </c:pt>
              </c:numCache>
            </c:numRef>
          </c:val>
        </c:ser>
        <c:ser>
          <c:idx val="1"/>
          <c:order val="1"/>
          <c:tx>
            <c:strRef>
              <c:f>Sheet1!$A$3</c:f>
              <c:strCache>
                <c:ptCount val="1"/>
                <c:pt idx="0">
                  <c:v>Adequate now</c:v>
                </c:pt>
              </c:strCache>
            </c:strRef>
          </c:tx>
          <c:spPr>
            <a:solidFill>
              <a:srgbClr val="969696"/>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Police Protection</c:v>
                </c:pt>
                <c:pt idx="1">
                  <c:v>First aid/Ambulance</c:v>
                </c:pt>
                <c:pt idx="2">
                  <c:v>Fire Protection</c:v>
                </c:pt>
              </c:strCache>
            </c:strRef>
          </c:cat>
          <c:val>
            <c:numRef>
              <c:f>Sheet1!$B$3:$D$3</c:f>
              <c:numCache>
                <c:formatCode>0%</c:formatCode>
                <c:ptCount val="3"/>
                <c:pt idx="0">
                  <c:v>0.8</c:v>
                </c:pt>
                <c:pt idx="1">
                  <c:v>0.73000000000000032</c:v>
                </c:pt>
                <c:pt idx="2">
                  <c:v>0.75000000000000033</c:v>
                </c:pt>
              </c:numCache>
            </c:numRef>
          </c:val>
        </c:ser>
        <c:ser>
          <c:idx val="2"/>
          <c:order val="2"/>
          <c:tx>
            <c:strRef>
              <c:f>Sheet1!$A$4</c:f>
              <c:strCache>
                <c:ptCount val="1"/>
                <c:pt idx="0">
                  <c:v>Less</c:v>
                </c:pt>
              </c:strCache>
            </c:strRef>
          </c:tx>
          <c:spPr>
            <a:solidFill>
              <a:srgbClr val="C0C0C0"/>
            </a:solidFill>
            <a:ln w="12740">
              <a:solidFill>
                <a:schemeClr val="tx1"/>
              </a:solidFill>
              <a:prstDash val="solid"/>
            </a:ln>
          </c:spPr>
          <c:invertIfNegative val="0"/>
          <c:dLbls>
            <c:dLbl>
              <c:idx val="0"/>
              <c:layout>
                <c:manualLayout>
                  <c:x val="-1.7763634607023825E-3"/>
                  <c:y val="-8.853058752271355E-3"/>
                </c:manualLayout>
              </c:layout>
              <c:dLblPos val="ctr"/>
              <c:showLegendKey val="0"/>
              <c:showVal val="1"/>
              <c:showCatName val="0"/>
              <c:showSerName val="0"/>
              <c:showPercent val="0"/>
              <c:showBubbleSize val="0"/>
            </c:dLbl>
            <c:dLbl>
              <c:idx val="1"/>
              <c:layout>
                <c:manualLayout>
                  <c:x val="1.7486933354257119E-3"/>
                  <c:y val="-9.9936083995472574E-2"/>
                </c:manualLayout>
              </c:layout>
              <c:dLblPos val="ctr"/>
              <c:showLegendKey val="0"/>
              <c:showVal val="1"/>
              <c:showCatName val="0"/>
              <c:showSerName val="0"/>
              <c:showPercent val="0"/>
              <c:showBubbleSize val="0"/>
            </c:dLbl>
            <c:dLbl>
              <c:idx val="2"/>
              <c:layout>
                <c:manualLayout>
                  <c:x val="5.662175642443157E-3"/>
                  <c:y val="-0.10671355533139062"/>
                </c:manualLayout>
              </c:layout>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Police Protection</c:v>
                </c:pt>
                <c:pt idx="1">
                  <c:v>First aid/Ambulance</c:v>
                </c:pt>
                <c:pt idx="2">
                  <c:v>Fire Protection</c:v>
                </c:pt>
              </c:strCache>
            </c:strRef>
          </c:cat>
          <c:val>
            <c:numRef>
              <c:f>Sheet1!$B$4:$D$4</c:f>
              <c:numCache>
                <c:formatCode>0%</c:formatCode>
                <c:ptCount val="3"/>
                <c:pt idx="0">
                  <c:v>8.0000000000000043E-2</c:v>
                </c:pt>
                <c:pt idx="1">
                  <c:v>1.0000000000000005E-2</c:v>
                </c:pt>
                <c:pt idx="2">
                  <c:v>2.0000000000000011E-2</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0"/>
              <c:layout>
                <c:manualLayout>
                  <c:x val="1.0136207955363592E-2"/>
                  <c:y val="-2.5853574431447192E-3"/>
                </c:manualLayout>
              </c:layout>
              <c:dLblPos val="ctr"/>
              <c:showLegendKey val="0"/>
              <c:showVal val="1"/>
              <c:showCatName val="0"/>
              <c:showSerName val="0"/>
              <c:showPercent val="0"/>
              <c:showBubbleSize val="0"/>
            </c:dLbl>
            <c:dLbl>
              <c:idx val="1"/>
              <c:layout>
                <c:manualLayout>
                  <c:x val="5.4358271586421991E-3"/>
                  <c:y val="-7.5146422209807434E-3"/>
                </c:manualLayout>
              </c:layout>
              <c:dLblPos val="ctr"/>
              <c:showLegendKey val="0"/>
              <c:showVal val="1"/>
              <c:showCatName val="0"/>
              <c:showSerName val="0"/>
              <c:showPercent val="0"/>
              <c:showBubbleSize val="0"/>
            </c:dLbl>
            <c:dLbl>
              <c:idx val="2"/>
              <c:layout>
                <c:manualLayout>
                  <c:x val="6.5829750575655856E-3"/>
                  <c:y val="-3.2015405439597836E-3"/>
                </c:manualLayout>
              </c:layout>
              <c:dLblPos val="ctr"/>
              <c:showLegendKey val="0"/>
              <c:showVal val="1"/>
              <c:showCatName val="0"/>
              <c:showSerName val="0"/>
              <c:showPercent val="0"/>
              <c:showBubbleSize val="0"/>
            </c:dLbl>
            <c:dLbl>
              <c:idx val="3"/>
              <c:spPr>
                <a:solidFill>
                  <a:srgbClr val="FFFFFF"/>
                </a:solid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Police Protection</c:v>
                </c:pt>
                <c:pt idx="1">
                  <c:v>First aid/Ambulance</c:v>
                </c:pt>
                <c:pt idx="2">
                  <c:v>Fire Protection</c:v>
                </c:pt>
              </c:strCache>
            </c:strRef>
          </c:cat>
          <c:val>
            <c:numRef>
              <c:f>Sheet1!$B$5:$D$5</c:f>
              <c:numCache>
                <c:formatCode>0%</c:formatCode>
                <c:ptCount val="3"/>
                <c:pt idx="0">
                  <c:v>6.0000000000000026E-2</c:v>
                </c:pt>
                <c:pt idx="1">
                  <c:v>0.11</c:v>
                </c:pt>
                <c:pt idx="2">
                  <c:v>8.0000000000000043E-2</c:v>
                </c:pt>
              </c:numCache>
            </c:numRef>
          </c:val>
        </c:ser>
        <c:dLbls>
          <c:showLegendKey val="0"/>
          <c:showVal val="1"/>
          <c:showCatName val="0"/>
          <c:showSerName val="0"/>
          <c:showPercent val="0"/>
          <c:showBubbleSize val="0"/>
        </c:dLbls>
        <c:gapWidth val="150"/>
        <c:overlap val="100"/>
        <c:axId val="37479552"/>
        <c:axId val="37481088"/>
      </c:barChart>
      <c:catAx>
        <c:axId val="37479552"/>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354" b="1" i="0" u="none" strike="noStrike" baseline="0">
                <a:solidFill>
                  <a:schemeClr val="tx1"/>
                </a:solidFill>
                <a:latin typeface="Arial"/>
                <a:ea typeface="Arial"/>
                <a:cs typeface="Arial"/>
              </a:defRPr>
            </a:pPr>
            <a:endParaRPr lang="en-US"/>
          </a:p>
        </c:txPr>
        <c:crossAx val="37481088"/>
        <c:crosses val="autoZero"/>
        <c:auto val="1"/>
        <c:lblAlgn val="ctr"/>
        <c:lblOffset val="100"/>
        <c:tickLblSkip val="1"/>
        <c:tickMarkSkip val="1"/>
        <c:noMultiLvlLbl val="0"/>
      </c:catAx>
      <c:valAx>
        <c:axId val="37481088"/>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37479552"/>
        <c:crosses val="autoZero"/>
        <c:crossBetween val="between"/>
      </c:valAx>
      <c:spPr>
        <a:noFill/>
        <a:ln w="25480">
          <a:noFill/>
        </a:ln>
      </c:spPr>
    </c:plotArea>
    <c:legend>
      <c:legendPos val="r"/>
      <c:layout>
        <c:manualLayout>
          <c:xMode val="edge"/>
          <c:yMode val="edge"/>
          <c:x val="0.81215469613259816"/>
          <c:y val="0.34750462107208951"/>
          <c:w val="0.17955801104972374"/>
          <c:h val="0.23844731977818892"/>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52854511970535"/>
          <c:y val="2.9574861367837334E-2"/>
          <c:w val="0.50644567219153014"/>
          <c:h val="0.86136783733826261"/>
        </c:manualLayout>
      </c:layout>
      <c:barChart>
        <c:barDir val="bar"/>
        <c:grouping val="percentStacked"/>
        <c:varyColors val="0"/>
        <c:ser>
          <c:idx val="0"/>
          <c:order val="0"/>
          <c:tx>
            <c:strRef>
              <c:f>Sheet1!$A$2</c:f>
              <c:strCache>
                <c:ptCount val="1"/>
                <c:pt idx="0">
                  <c:v>More</c:v>
                </c:pt>
              </c:strCache>
            </c:strRef>
          </c:tx>
          <c:spPr>
            <a:solidFill>
              <a:srgbClr val="808080"/>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Police Protection</c:v>
                </c:pt>
                <c:pt idx="1">
                  <c:v>First aid/Ambulance</c:v>
                </c:pt>
                <c:pt idx="2">
                  <c:v>Fire Protection</c:v>
                </c:pt>
              </c:strCache>
            </c:strRef>
          </c:cat>
          <c:val>
            <c:numRef>
              <c:f>Sheet1!$B$2:$D$2</c:f>
              <c:numCache>
                <c:formatCode>0%</c:formatCode>
                <c:ptCount val="3"/>
                <c:pt idx="0">
                  <c:v>7.0000000000000021E-2</c:v>
                </c:pt>
                <c:pt idx="1">
                  <c:v>0.15000000000000008</c:v>
                </c:pt>
                <c:pt idx="2">
                  <c:v>0.15000000000000008</c:v>
                </c:pt>
              </c:numCache>
            </c:numRef>
          </c:val>
        </c:ser>
        <c:ser>
          <c:idx val="1"/>
          <c:order val="1"/>
          <c:tx>
            <c:strRef>
              <c:f>Sheet1!$A$3</c:f>
              <c:strCache>
                <c:ptCount val="1"/>
                <c:pt idx="0">
                  <c:v>Adequate now</c:v>
                </c:pt>
              </c:strCache>
            </c:strRef>
          </c:tx>
          <c:spPr>
            <a:solidFill>
              <a:srgbClr val="969696"/>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Police Protection</c:v>
                </c:pt>
                <c:pt idx="1">
                  <c:v>First aid/Ambulance</c:v>
                </c:pt>
                <c:pt idx="2">
                  <c:v>Fire Protection</c:v>
                </c:pt>
              </c:strCache>
            </c:strRef>
          </c:cat>
          <c:val>
            <c:numRef>
              <c:f>Sheet1!$B$3:$D$3</c:f>
              <c:numCache>
                <c:formatCode>0%</c:formatCode>
                <c:ptCount val="3"/>
                <c:pt idx="0">
                  <c:v>0.69000000000000028</c:v>
                </c:pt>
                <c:pt idx="1">
                  <c:v>0.73000000000000032</c:v>
                </c:pt>
                <c:pt idx="2">
                  <c:v>0.75000000000000033</c:v>
                </c:pt>
              </c:numCache>
            </c:numRef>
          </c:val>
        </c:ser>
        <c:ser>
          <c:idx val="2"/>
          <c:order val="2"/>
          <c:tx>
            <c:strRef>
              <c:f>Sheet1!$A$4</c:f>
              <c:strCache>
                <c:ptCount val="1"/>
                <c:pt idx="0">
                  <c:v>Less</c:v>
                </c:pt>
              </c:strCache>
            </c:strRef>
          </c:tx>
          <c:spPr>
            <a:solidFill>
              <a:srgbClr val="C0C0C0"/>
            </a:solidFill>
            <a:ln w="12740">
              <a:solidFill>
                <a:schemeClr val="tx1"/>
              </a:solidFill>
              <a:prstDash val="solid"/>
            </a:ln>
          </c:spPr>
          <c:invertIfNegative val="0"/>
          <c:dLbls>
            <c:dLbl>
              <c:idx val="0"/>
              <c:layout>
                <c:manualLayout>
                  <c:x val="7.5037404443857019E-3"/>
                  <c:y val="-8.7613083875677136E-2"/>
                </c:manualLayout>
              </c:layout>
              <c:dLblPos val="ctr"/>
              <c:showLegendKey val="0"/>
              <c:showVal val="1"/>
              <c:showCatName val="0"/>
              <c:showSerName val="0"/>
              <c:showPercent val="0"/>
              <c:showBubbleSize val="0"/>
            </c:dLbl>
            <c:dLbl>
              <c:idx val="1"/>
              <c:layout>
                <c:manualLayout>
                  <c:x val="2.1579624048198047E-3"/>
                  <c:y val="-9.2542368653513063E-2"/>
                </c:manualLayout>
              </c:layout>
              <c:dLblPos val="ctr"/>
              <c:showLegendKey val="0"/>
              <c:showVal val="1"/>
              <c:showCatName val="0"/>
              <c:showSerName val="0"/>
              <c:showPercent val="0"/>
              <c:showBubbleSize val="0"/>
            </c:dLbl>
            <c:dLbl>
              <c:idx val="2"/>
              <c:layout>
                <c:manualLayout>
                  <c:x val="5.8923499749970396E-3"/>
                  <c:y val="-9.1926124647471824E-2"/>
                </c:manualLayout>
              </c:layout>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Police Protection</c:v>
                </c:pt>
                <c:pt idx="1">
                  <c:v>First aid/Ambulance</c:v>
                </c:pt>
                <c:pt idx="2">
                  <c:v>Fire Protection</c:v>
                </c:pt>
              </c:strCache>
            </c:strRef>
          </c:cat>
          <c:val>
            <c:numRef>
              <c:f>Sheet1!$B$4:$D$4</c:f>
              <c:numCache>
                <c:formatCode>0%</c:formatCode>
                <c:ptCount val="3"/>
                <c:pt idx="0">
                  <c:v>1.0000000000000005E-2</c:v>
                </c:pt>
                <c:pt idx="1">
                  <c:v>1.0000000000000005E-2</c:v>
                </c:pt>
                <c:pt idx="2">
                  <c:v>2.0000000000000011E-2</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0"/>
              <c:layout>
                <c:manualLayout>
                  <c:x val="1.0270185166453541E-2"/>
                  <c:y val="-2.5853574431447192E-3"/>
                </c:manualLayout>
              </c:layout>
              <c:dLblPos val="ctr"/>
              <c:showLegendKey val="0"/>
              <c:showVal val="1"/>
              <c:showCatName val="0"/>
              <c:showSerName val="0"/>
              <c:showPercent val="0"/>
              <c:showBubbleSize val="0"/>
            </c:dLbl>
            <c:dLbl>
              <c:idx val="1"/>
              <c:layout>
                <c:manualLayout>
                  <c:x val="6.1009272334332804E-3"/>
                  <c:y val="-7.5146422209807434E-3"/>
                </c:manualLayout>
              </c:layout>
              <c:dLblPos val="ctr"/>
              <c:showLegendKey val="0"/>
              <c:showVal val="1"/>
              <c:showCatName val="0"/>
              <c:showSerName val="0"/>
              <c:showPercent val="0"/>
              <c:showBubbleSize val="0"/>
            </c:dLbl>
            <c:dLbl>
              <c:idx val="2"/>
              <c:layout>
                <c:manualLayout>
                  <c:x val="6.1264400088146282E-3"/>
                  <c:y val="-3.2015405439597836E-3"/>
                </c:manualLayout>
              </c:layout>
              <c:dLblPos val="ctr"/>
              <c:showLegendKey val="0"/>
              <c:showVal val="1"/>
              <c:showCatName val="0"/>
              <c:showSerName val="0"/>
              <c:showPercent val="0"/>
              <c:showBubbleSize val="0"/>
            </c:dLbl>
            <c:dLbl>
              <c:idx val="3"/>
              <c:spPr>
                <a:solidFill>
                  <a:srgbClr val="FFFFFF"/>
                </a:solid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Police Protection</c:v>
                </c:pt>
                <c:pt idx="1">
                  <c:v>First aid/Ambulance</c:v>
                </c:pt>
                <c:pt idx="2">
                  <c:v>Fire Protection</c:v>
                </c:pt>
              </c:strCache>
            </c:strRef>
          </c:cat>
          <c:val>
            <c:numRef>
              <c:f>Sheet1!$B$5:$D$5</c:f>
              <c:numCache>
                <c:formatCode>0%</c:formatCode>
                <c:ptCount val="3"/>
                <c:pt idx="0">
                  <c:v>0.23</c:v>
                </c:pt>
                <c:pt idx="1">
                  <c:v>0.11</c:v>
                </c:pt>
                <c:pt idx="2">
                  <c:v>8.0000000000000043E-2</c:v>
                </c:pt>
              </c:numCache>
            </c:numRef>
          </c:val>
        </c:ser>
        <c:dLbls>
          <c:showLegendKey val="0"/>
          <c:showVal val="1"/>
          <c:showCatName val="0"/>
          <c:showSerName val="0"/>
          <c:showPercent val="0"/>
          <c:showBubbleSize val="0"/>
        </c:dLbls>
        <c:gapWidth val="150"/>
        <c:overlap val="100"/>
        <c:axId val="45454464"/>
        <c:axId val="45456000"/>
      </c:barChart>
      <c:catAx>
        <c:axId val="45454464"/>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354" b="1" i="0" u="none" strike="noStrike" baseline="0">
                <a:solidFill>
                  <a:schemeClr val="tx1"/>
                </a:solidFill>
                <a:latin typeface="Arial"/>
                <a:ea typeface="Arial"/>
                <a:cs typeface="Arial"/>
              </a:defRPr>
            </a:pPr>
            <a:endParaRPr lang="en-US"/>
          </a:p>
        </c:txPr>
        <c:crossAx val="45456000"/>
        <c:crosses val="autoZero"/>
        <c:auto val="1"/>
        <c:lblAlgn val="ctr"/>
        <c:lblOffset val="100"/>
        <c:tickLblSkip val="1"/>
        <c:tickMarkSkip val="1"/>
        <c:noMultiLvlLbl val="0"/>
      </c:catAx>
      <c:valAx>
        <c:axId val="45456000"/>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45454464"/>
        <c:crosses val="autoZero"/>
        <c:crossBetween val="between"/>
      </c:valAx>
      <c:spPr>
        <a:noFill/>
        <a:ln w="25480">
          <a:noFill/>
        </a:ln>
      </c:spPr>
    </c:plotArea>
    <c:legend>
      <c:legendPos val="r"/>
      <c:layout>
        <c:manualLayout>
          <c:xMode val="edge"/>
          <c:yMode val="edge"/>
          <c:x val="0.81215469613259816"/>
          <c:y val="0.34750462107208951"/>
          <c:w val="0.17955801104972374"/>
          <c:h val="0.23844731977818892"/>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52854511970535"/>
          <c:y val="2.9574861367837334E-2"/>
          <c:w val="0.50644567219153036"/>
          <c:h val="0.86136783733826261"/>
        </c:manualLayout>
      </c:layout>
      <c:barChart>
        <c:barDir val="bar"/>
        <c:grouping val="percentStacked"/>
        <c:varyColors val="0"/>
        <c:ser>
          <c:idx val="0"/>
          <c:order val="0"/>
          <c:tx>
            <c:strRef>
              <c:f>Sheet1!$A$2</c:f>
              <c:strCache>
                <c:ptCount val="1"/>
                <c:pt idx="0">
                  <c:v>More</c:v>
                </c:pt>
              </c:strCache>
            </c:strRef>
          </c:tx>
          <c:spPr>
            <a:solidFill>
              <a:srgbClr val="808080"/>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Economic development locally</c:v>
                </c:pt>
                <c:pt idx="1">
                  <c:v>Economic development regionally</c:v>
                </c:pt>
                <c:pt idx="2">
                  <c:v>Regional transportation planning</c:v>
                </c:pt>
              </c:strCache>
            </c:strRef>
          </c:cat>
          <c:val>
            <c:numRef>
              <c:f>Sheet1!$B$2:$D$2</c:f>
              <c:numCache>
                <c:formatCode>0%</c:formatCode>
                <c:ptCount val="3"/>
                <c:pt idx="0">
                  <c:v>0.24000000000000007</c:v>
                </c:pt>
                <c:pt idx="1">
                  <c:v>0.25</c:v>
                </c:pt>
                <c:pt idx="2">
                  <c:v>0.28000000000000008</c:v>
                </c:pt>
              </c:numCache>
            </c:numRef>
          </c:val>
        </c:ser>
        <c:ser>
          <c:idx val="1"/>
          <c:order val="1"/>
          <c:tx>
            <c:strRef>
              <c:f>Sheet1!$A$3</c:f>
              <c:strCache>
                <c:ptCount val="1"/>
                <c:pt idx="0">
                  <c:v>Adequate now</c:v>
                </c:pt>
              </c:strCache>
            </c:strRef>
          </c:tx>
          <c:spPr>
            <a:solidFill>
              <a:srgbClr val="969696"/>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Economic development locally</c:v>
                </c:pt>
                <c:pt idx="1">
                  <c:v>Economic development regionally</c:v>
                </c:pt>
                <c:pt idx="2">
                  <c:v>Regional transportation planning</c:v>
                </c:pt>
              </c:strCache>
            </c:strRef>
          </c:cat>
          <c:val>
            <c:numRef>
              <c:f>Sheet1!$B$3:$D$3</c:f>
              <c:numCache>
                <c:formatCode>0%</c:formatCode>
                <c:ptCount val="3"/>
                <c:pt idx="0">
                  <c:v>0.46</c:v>
                </c:pt>
                <c:pt idx="1">
                  <c:v>0.43000000000000016</c:v>
                </c:pt>
                <c:pt idx="2">
                  <c:v>0.38000000000000017</c:v>
                </c:pt>
              </c:numCache>
            </c:numRef>
          </c:val>
        </c:ser>
        <c:ser>
          <c:idx val="2"/>
          <c:order val="2"/>
          <c:tx>
            <c:strRef>
              <c:f>Sheet1!$A$4</c:f>
              <c:strCache>
                <c:ptCount val="1"/>
                <c:pt idx="0">
                  <c:v>Less</c:v>
                </c:pt>
              </c:strCache>
            </c:strRef>
          </c:tx>
          <c:spPr>
            <a:solidFill>
              <a:srgbClr val="C0C0C0"/>
            </a:solidFill>
            <a:ln w="12740">
              <a:solidFill>
                <a:schemeClr val="tx1"/>
              </a:solidFill>
              <a:prstDash val="solid"/>
            </a:ln>
          </c:spPr>
          <c:invertIfNegative val="0"/>
          <c:dLbls>
            <c:dLbl>
              <c:idx val="0"/>
              <c:layout>
                <c:manualLayout>
                  <c:x val="-3.310105791990725E-3"/>
                  <c:y val="-8.853058752271355E-3"/>
                </c:manualLayout>
              </c:layout>
              <c:dLblPos val="ctr"/>
              <c:showLegendKey val="0"/>
              <c:showVal val="1"/>
              <c:showCatName val="0"/>
              <c:showSerName val="0"/>
              <c:showPercent val="0"/>
              <c:showBubbleSize val="0"/>
            </c:dLbl>
            <c:dLbl>
              <c:idx val="1"/>
              <c:layout>
                <c:manualLayout>
                  <c:x val="-1.3187768706825766E-3"/>
                  <c:y val="-1.4745003028468168E-3"/>
                </c:manualLayout>
              </c:layout>
              <c:dLblPos val="ctr"/>
              <c:showLegendKey val="0"/>
              <c:showVal val="1"/>
              <c:showCatName val="0"/>
              <c:showSerName val="0"/>
              <c:showPercent val="0"/>
              <c:showBubbleSize val="0"/>
            </c:dLbl>
            <c:dLbl>
              <c:idx val="2"/>
              <c:layout>
                <c:manualLayout>
                  <c:x val="4.1284237476450405E-3"/>
                  <c:y val="-8.2519685039370086E-3"/>
                </c:manualLayout>
              </c:layout>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Economic development locally</c:v>
                </c:pt>
                <c:pt idx="1">
                  <c:v>Economic development regionally</c:v>
                </c:pt>
                <c:pt idx="2">
                  <c:v>Regional transportation planning</c:v>
                </c:pt>
              </c:strCache>
            </c:strRef>
          </c:cat>
          <c:val>
            <c:numRef>
              <c:f>Sheet1!$B$4:$D$4</c:f>
              <c:numCache>
                <c:formatCode>0%</c:formatCode>
                <c:ptCount val="3"/>
                <c:pt idx="0">
                  <c:v>0.14000000000000001</c:v>
                </c:pt>
                <c:pt idx="1">
                  <c:v>0.15000000000000008</c:v>
                </c:pt>
                <c:pt idx="2">
                  <c:v>0.1</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0"/>
              <c:layout>
                <c:manualLayout>
                  <c:x val="1.0136207955363592E-2"/>
                  <c:y val="-2.5853574431447192E-3"/>
                </c:manualLayout>
              </c:layout>
              <c:dLblPos val="ctr"/>
              <c:showLegendKey val="0"/>
              <c:showVal val="1"/>
              <c:showCatName val="0"/>
              <c:showSerName val="0"/>
              <c:showPercent val="0"/>
              <c:showBubbleSize val="0"/>
            </c:dLbl>
            <c:dLbl>
              <c:idx val="1"/>
              <c:layout>
                <c:manualLayout>
                  <c:x val="5.4358271586422025E-3"/>
                  <c:y val="-7.5146422209807434E-3"/>
                </c:manualLayout>
              </c:layout>
              <c:dLblPos val="ctr"/>
              <c:showLegendKey val="0"/>
              <c:showVal val="1"/>
              <c:showCatName val="0"/>
              <c:showSerName val="0"/>
              <c:showPercent val="0"/>
              <c:showBubbleSize val="0"/>
            </c:dLbl>
            <c:dLbl>
              <c:idx val="2"/>
              <c:layout>
                <c:manualLayout>
                  <c:x val="6.5829750575655856E-3"/>
                  <c:y val="-3.2015405439597844E-3"/>
                </c:manualLayout>
              </c:layout>
              <c:dLblPos val="ctr"/>
              <c:showLegendKey val="0"/>
              <c:showVal val="1"/>
              <c:showCatName val="0"/>
              <c:showSerName val="0"/>
              <c:showPercent val="0"/>
              <c:showBubbleSize val="0"/>
            </c:dLbl>
            <c:dLbl>
              <c:idx val="3"/>
              <c:spPr>
                <a:solidFill>
                  <a:srgbClr val="FFFFFF"/>
                </a:solid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Economic development locally</c:v>
                </c:pt>
                <c:pt idx="1">
                  <c:v>Economic development regionally</c:v>
                </c:pt>
                <c:pt idx="2">
                  <c:v>Regional transportation planning</c:v>
                </c:pt>
              </c:strCache>
            </c:strRef>
          </c:cat>
          <c:val>
            <c:numRef>
              <c:f>Sheet1!$B$5:$D$5</c:f>
              <c:numCache>
                <c:formatCode>0%</c:formatCode>
                <c:ptCount val="3"/>
                <c:pt idx="0">
                  <c:v>0.16</c:v>
                </c:pt>
                <c:pt idx="1">
                  <c:v>0.18000000000000008</c:v>
                </c:pt>
                <c:pt idx="2">
                  <c:v>0.23</c:v>
                </c:pt>
              </c:numCache>
            </c:numRef>
          </c:val>
        </c:ser>
        <c:dLbls>
          <c:showLegendKey val="0"/>
          <c:showVal val="1"/>
          <c:showCatName val="0"/>
          <c:showSerName val="0"/>
          <c:showPercent val="0"/>
          <c:showBubbleSize val="0"/>
        </c:dLbls>
        <c:gapWidth val="150"/>
        <c:overlap val="100"/>
        <c:axId val="45397120"/>
        <c:axId val="45398656"/>
      </c:barChart>
      <c:catAx>
        <c:axId val="45397120"/>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354" b="1" i="0" u="none" strike="noStrike" baseline="0">
                <a:solidFill>
                  <a:schemeClr val="tx1"/>
                </a:solidFill>
                <a:latin typeface="Arial"/>
                <a:ea typeface="Arial"/>
                <a:cs typeface="Arial"/>
              </a:defRPr>
            </a:pPr>
            <a:endParaRPr lang="en-US"/>
          </a:p>
        </c:txPr>
        <c:crossAx val="45398656"/>
        <c:crosses val="autoZero"/>
        <c:auto val="1"/>
        <c:lblAlgn val="ctr"/>
        <c:lblOffset val="100"/>
        <c:tickLblSkip val="1"/>
        <c:tickMarkSkip val="1"/>
        <c:noMultiLvlLbl val="0"/>
      </c:catAx>
      <c:valAx>
        <c:axId val="45398656"/>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45397120"/>
        <c:crosses val="autoZero"/>
        <c:crossBetween val="between"/>
      </c:valAx>
      <c:spPr>
        <a:noFill/>
        <a:ln w="25480">
          <a:noFill/>
        </a:ln>
      </c:spPr>
    </c:plotArea>
    <c:legend>
      <c:legendPos val="r"/>
      <c:layout>
        <c:manualLayout>
          <c:xMode val="edge"/>
          <c:yMode val="edge"/>
          <c:x val="0.81215469613259861"/>
          <c:y val="0.34750462107208963"/>
          <c:w val="0.17955801104972374"/>
          <c:h val="0.23844731977818898"/>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52854511970535"/>
          <c:y val="2.9574861367837334E-2"/>
          <c:w val="0.5064456721915308"/>
          <c:h val="0.86136783733826261"/>
        </c:manualLayout>
      </c:layout>
      <c:barChart>
        <c:barDir val="bar"/>
        <c:grouping val="percentStacked"/>
        <c:varyColors val="0"/>
        <c:ser>
          <c:idx val="0"/>
          <c:order val="0"/>
          <c:tx>
            <c:strRef>
              <c:f>Sheet1!$A$2</c:f>
              <c:strCache>
                <c:ptCount val="1"/>
                <c:pt idx="0">
                  <c:v>More</c:v>
                </c:pt>
              </c:strCache>
            </c:strRef>
          </c:tx>
          <c:spPr>
            <a:solidFill>
              <a:srgbClr val="808080"/>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Economic development regionally</c:v>
                </c:pt>
                <c:pt idx="1">
                  <c:v>Regional transportation planning</c:v>
                </c:pt>
                <c:pt idx="2">
                  <c:v>Economic development locally</c:v>
                </c:pt>
              </c:strCache>
            </c:strRef>
          </c:cat>
          <c:val>
            <c:numRef>
              <c:f>Sheet1!$B$2:$D$2</c:f>
              <c:numCache>
                <c:formatCode>0%</c:formatCode>
                <c:ptCount val="3"/>
                <c:pt idx="0">
                  <c:v>0.13</c:v>
                </c:pt>
                <c:pt idx="1">
                  <c:v>0.14000000000000001</c:v>
                </c:pt>
                <c:pt idx="2">
                  <c:v>0.17</c:v>
                </c:pt>
              </c:numCache>
            </c:numRef>
          </c:val>
        </c:ser>
        <c:ser>
          <c:idx val="1"/>
          <c:order val="1"/>
          <c:tx>
            <c:strRef>
              <c:f>Sheet1!$A$3</c:f>
              <c:strCache>
                <c:ptCount val="1"/>
                <c:pt idx="0">
                  <c:v>Adequate now</c:v>
                </c:pt>
              </c:strCache>
            </c:strRef>
          </c:tx>
          <c:spPr>
            <a:solidFill>
              <a:srgbClr val="969696"/>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Economic development regionally</c:v>
                </c:pt>
                <c:pt idx="1">
                  <c:v>Regional transportation planning</c:v>
                </c:pt>
                <c:pt idx="2">
                  <c:v>Economic development locally</c:v>
                </c:pt>
              </c:strCache>
            </c:strRef>
          </c:cat>
          <c:val>
            <c:numRef>
              <c:f>Sheet1!$B$3:$D$3</c:f>
              <c:numCache>
                <c:formatCode>0%</c:formatCode>
                <c:ptCount val="3"/>
                <c:pt idx="0">
                  <c:v>0.47000000000000008</c:v>
                </c:pt>
                <c:pt idx="1">
                  <c:v>0.35000000000000014</c:v>
                </c:pt>
                <c:pt idx="2">
                  <c:v>0.47000000000000008</c:v>
                </c:pt>
              </c:numCache>
            </c:numRef>
          </c:val>
        </c:ser>
        <c:ser>
          <c:idx val="2"/>
          <c:order val="2"/>
          <c:tx>
            <c:strRef>
              <c:f>Sheet1!$A$4</c:f>
              <c:strCache>
                <c:ptCount val="1"/>
                <c:pt idx="0">
                  <c:v>Less</c:v>
                </c:pt>
              </c:strCache>
            </c:strRef>
          </c:tx>
          <c:spPr>
            <a:solidFill>
              <a:srgbClr val="C0C0C0"/>
            </a:solidFill>
            <a:ln w="12740">
              <a:solidFill>
                <a:schemeClr val="tx1"/>
              </a:solidFill>
              <a:prstDash val="solid"/>
            </a:ln>
          </c:spPr>
          <c:invertIfNegative val="0"/>
          <c:dLbls>
            <c:dLbl>
              <c:idx val="0"/>
              <c:layout>
                <c:manualLayout>
                  <c:x val="4.3586058644509915E-3"/>
                  <c:y val="-8.853058752271355E-3"/>
                </c:manualLayout>
              </c:layout>
              <c:dLblPos val="ctr"/>
              <c:showLegendKey val="0"/>
              <c:showVal val="1"/>
              <c:showCatName val="0"/>
              <c:showSerName val="0"/>
              <c:showPercent val="0"/>
              <c:showBubbleSize val="0"/>
            </c:dLbl>
            <c:dLbl>
              <c:idx val="1"/>
              <c:layout>
                <c:manualLayout>
                  <c:x val="4.816192454470858E-3"/>
                  <c:y val="-1.4745003028467042E-3"/>
                </c:manualLayout>
              </c:layout>
              <c:dLblPos val="ctr"/>
              <c:showLegendKey val="0"/>
              <c:showVal val="1"/>
              <c:showCatName val="0"/>
              <c:showSerName val="0"/>
              <c:showPercent val="0"/>
              <c:showBubbleSize val="0"/>
            </c:dLbl>
            <c:dLbl>
              <c:idx val="2"/>
              <c:layout>
                <c:manualLayout>
                  <c:x val="7.1959084102217307E-3"/>
                  <c:y val="-1.1328891580860092E-2"/>
                </c:manualLayout>
              </c:layout>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Economic development regionally</c:v>
                </c:pt>
                <c:pt idx="1">
                  <c:v>Regional transportation planning</c:v>
                </c:pt>
                <c:pt idx="2">
                  <c:v>Economic development locally</c:v>
                </c:pt>
              </c:strCache>
            </c:strRef>
          </c:cat>
          <c:val>
            <c:numRef>
              <c:f>Sheet1!$B$4:$D$4</c:f>
              <c:numCache>
                <c:formatCode>0%</c:formatCode>
                <c:ptCount val="3"/>
                <c:pt idx="0">
                  <c:v>8.0000000000000043E-2</c:v>
                </c:pt>
                <c:pt idx="1">
                  <c:v>7.0000000000000021E-2</c:v>
                </c:pt>
                <c:pt idx="2">
                  <c:v>9.0000000000000024E-2</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0"/>
              <c:layout>
                <c:manualLayout>
                  <c:x val="1.0136207955363592E-2"/>
                  <c:y val="-2.5853574431447192E-3"/>
                </c:manualLayout>
              </c:layout>
              <c:dLblPos val="ctr"/>
              <c:showLegendKey val="0"/>
              <c:showVal val="1"/>
              <c:showCatName val="0"/>
              <c:showSerName val="0"/>
              <c:showPercent val="0"/>
              <c:showBubbleSize val="0"/>
            </c:dLbl>
            <c:dLbl>
              <c:idx val="1"/>
              <c:layout>
                <c:manualLayout>
                  <c:x val="5.435827158642206E-3"/>
                  <c:y val="-7.5146422209807434E-3"/>
                </c:manualLayout>
              </c:layout>
              <c:dLblPos val="ctr"/>
              <c:showLegendKey val="0"/>
              <c:showVal val="1"/>
              <c:showCatName val="0"/>
              <c:showSerName val="0"/>
              <c:showPercent val="0"/>
              <c:showBubbleSize val="0"/>
            </c:dLbl>
            <c:dLbl>
              <c:idx val="2"/>
              <c:layout>
                <c:manualLayout>
                  <c:x val="6.5829750575655856E-3"/>
                  <c:y val="-3.2015405439597853E-3"/>
                </c:manualLayout>
              </c:layout>
              <c:dLblPos val="ctr"/>
              <c:showLegendKey val="0"/>
              <c:showVal val="1"/>
              <c:showCatName val="0"/>
              <c:showSerName val="0"/>
              <c:showPercent val="0"/>
              <c:showBubbleSize val="0"/>
            </c:dLbl>
            <c:dLbl>
              <c:idx val="3"/>
              <c:spPr>
                <a:solidFill>
                  <a:srgbClr val="FFFFFF"/>
                </a:solid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Economic development regionally</c:v>
                </c:pt>
                <c:pt idx="1">
                  <c:v>Regional transportation planning</c:v>
                </c:pt>
                <c:pt idx="2">
                  <c:v>Economic development locally</c:v>
                </c:pt>
              </c:strCache>
            </c:strRef>
          </c:cat>
          <c:val>
            <c:numRef>
              <c:f>Sheet1!$B$5:$D$5</c:f>
              <c:numCache>
                <c:formatCode>0%</c:formatCode>
                <c:ptCount val="3"/>
                <c:pt idx="0">
                  <c:v>0.33000000000000024</c:v>
                </c:pt>
                <c:pt idx="1">
                  <c:v>0.45</c:v>
                </c:pt>
                <c:pt idx="2">
                  <c:v>0.28000000000000008</c:v>
                </c:pt>
              </c:numCache>
            </c:numRef>
          </c:val>
        </c:ser>
        <c:dLbls>
          <c:showLegendKey val="0"/>
          <c:showVal val="1"/>
          <c:showCatName val="0"/>
          <c:showSerName val="0"/>
          <c:showPercent val="0"/>
          <c:showBubbleSize val="0"/>
        </c:dLbls>
        <c:gapWidth val="150"/>
        <c:overlap val="100"/>
        <c:axId val="45810816"/>
        <c:axId val="45812352"/>
      </c:barChart>
      <c:catAx>
        <c:axId val="45810816"/>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354" b="1" i="0" u="none" strike="noStrike" baseline="0">
                <a:solidFill>
                  <a:schemeClr val="tx1"/>
                </a:solidFill>
                <a:latin typeface="Arial"/>
                <a:ea typeface="Arial"/>
                <a:cs typeface="Arial"/>
              </a:defRPr>
            </a:pPr>
            <a:endParaRPr lang="en-US"/>
          </a:p>
        </c:txPr>
        <c:crossAx val="45812352"/>
        <c:crosses val="autoZero"/>
        <c:auto val="1"/>
        <c:lblAlgn val="ctr"/>
        <c:lblOffset val="100"/>
        <c:tickLblSkip val="1"/>
        <c:tickMarkSkip val="1"/>
        <c:noMultiLvlLbl val="0"/>
      </c:catAx>
      <c:valAx>
        <c:axId val="45812352"/>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45810816"/>
        <c:crosses val="autoZero"/>
        <c:crossBetween val="between"/>
      </c:valAx>
      <c:spPr>
        <a:noFill/>
        <a:ln w="25480">
          <a:noFill/>
        </a:ln>
      </c:spPr>
    </c:plotArea>
    <c:legend>
      <c:legendPos val="r"/>
      <c:layout>
        <c:manualLayout>
          <c:xMode val="edge"/>
          <c:yMode val="edge"/>
          <c:x val="0.81215469613259883"/>
          <c:y val="0.34750462107208985"/>
          <c:w val="0.17955801104972374"/>
          <c:h val="0.23844731977818903"/>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144981482057853"/>
          <c:y val="8.0363416111447622E-3"/>
          <c:w val="0.5242165242165221"/>
          <c:h val="0.86136783733826261"/>
        </c:manualLayout>
      </c:layout>
      <c:barChart>
        <c:barDir val="bar"/>
        <c:grouping val="percentStacked"/>
        <c:varyColors val="0"/>
        <c:ser>
          <c:idx val="0"/>
          <c:order val="0"/>
          <c:tx>
            <c:strRef>
              <c:f>Sheet1!$A$2</c:f>
              <c:strCache>
                <c:ptCount val="1"/>
                <c:pt idx="0">
                  <c:v>More</c:v>
                </c:pt>
              </c:strCache>
            </c:strRef>
          </c:tx>
          <c:spPr>
            <a:solidFill>
              <a:srgbClr val="808080"/>
            </a:solidFill>
            <a:ln w="12740">
              <a:solidFill>
                <a:schemeClr val="tx1"/>
              </a:solidFill>
              <a:prstDash val="solid"/>
            </a:ln>
          </c:spPr>
          <c:invertIfNegative val="0"/>
          <c:dLbls>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Library</c:v>
                </c:pt>
                <c:pt idx="1">
                  <c:v>Schools</c:v>
                </c:pt>
                <c:pt idx="2">
                  <c:v>Recreation planning</c:v>
                </c:pt>
                <c:pt idx="3">
                  <c:v>Use of town-owned lands</c:v>
                </c:pt>
                <c:pt idx="4">
                  <c:v>Recycling/Solid waste management</c:v>
                </c:pt>
                <c:pt idx="5">
                  <c:v>Roads</c:v>
                </c:pt>
              </c:strCache>
            </c:strRef>
          </c:cat>
          <c:val>
            <c:numRef>
              <c:f>Sheet1!$B$2:$G$2</c:f>
              <c:numCache>
                <c:formatCode>0%</c:formatCode>
                <c:ptCount val="6"/>
                <c:pt idx="0">
                  <c:v>0.11</c:v>
                </c:pt>
                <c:pt idx="1">
                  <c:v>0.17</c:v>
                </c:pt>
                <c:pt idx="2">
                  <c:v>0.21000000000000008</c:v>
                </c:pt>
                <c:pt idx="3">
                  <c:v>0.22</c:v>
                </c:pt>
                <c:pt idx="4">
                  <c:v>0.29000000000000015</c:v>
                </c:pt>
                <c:pt idx="5">
                  <c:v>0.33000000000000024</c:v>
                </c:pt>
              </c:numCache>
            </c:numRef>
          </c:val>
        </c:ser>
        <c:ser>
          <c:idx val="1"/>
          <c:order val="1"/>
          <c:tx>
            <c:strRef>
              <c:f>Sheet1!$A$3</c:f>
              <c:strCache>
                <c:ptCount val="1"/>
                <c:pt idx="0">
                  <c:v>Adequate now</c:v>
                </c:pt>
              </c:strCache>
            </c:strRef>
          </c:tx>
          <c:spPr>
            <a:solidFill>
              <a:srgbClr val="969696"/>
            </a:solidFill>
            <a:ln w="12740">
              <a:solidFill>
                <a:schemeClr val="tx1"/>
              </a:solidFill>
              <a:prstDash val="solid"/>
            </a:ln>
          </c:spPr>
          <c:invertIfNegative val="0"/>
          <c:dLbls>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Library</c:v>
                </c:pt>
                <c:pt idx="1">
                  <c:v>Schools</c:v>
                </c:pt>
                <c:pt idx="2">
                  <c:v>Recreation planning</c:v>
                </c:pt>
                <c:pt idx="3">
                  <c:v>Use of town-owned lands</c:v>
                </c:pt>
                <c:pt idx="4">
                  <c:v>Recycling/Solid waste management</c:v>
                </c:pt>
                <c:pt idx="5">
                  <c:v>Roads</c:v>
                </c:pt>
              </c:strCache>
            </c:strRef>
          </c:cat>
          <c:val>
            <c:numRef>
              <c:f>Sheet1!$B$3:$G$3</c:f>
              <c:numCache>
                <c:formatCode>0%</c:formatCode>
                <c:ptCount val="6"/>
                <c:pt idx="0">
                  <c:v>0.74000000000000032</c:v>
                </c:pt>
                <c:pt idx="1">
                  <c:v>0.63000000000000034</c:v>
                </c:pt>
                <c:pt idx="2">
                  <c:v>0.59</c:v>
                </c:pt>
                <c:pt idx="3">
                  <c:v>0.60000000000000031</c:v>
                </c:pt>
                <c:pt idx="4">
                  <c:v>0.62000000000000033</c:v>
                </c:pt>
                <c:pt idx="5">
                  <c:v>0.62000000000000033</c:v>
                </c:pt>
              </c:numCache>
            </c:numRef>
          </c:val>
        </c:ser>
        <c:ser>
          <c:idx val="2"/>
          <c:order val="2"/>
          <c:tx>
            <c:strRef>
              <c:f>Sheet1!$A$4</c:f>
              <c:strCache>
                <c:ptCount val="1"/>
                <c:pt idx="0">
                  <c:v>Less</c:v>
                </c:pt>
              </c:strCache>
            </c:strRef>
          </c:tx>
          <c:spPr>
            <a:solidFill>
              <a:srgbClr val="C0C0C0"/>
            </a:solidFill>
            <a:ln w="12740">
              <a:solidFill>
                <a:schemeClr val="tx1"/>
              </a:solidFill>
              <a:prstDash val="solid"/>
            </a:ln>
          </c:spPr>
          <c:invertIfNegative val="0"/>
          <c:dLbls>
            <c:dLbl>
              <c:idx val="0"/>
              <c:layout>
                <c:manualLayout>
                  <c:x val="5.2534446842332234E-3"/>
                  <c:y val="-6.9252092777468507E-2"/>
                </c:manualLayout>
              </c:layout>
              <c:dLblPos val="ctr"/>
              <c:showLegendKey val="0"/>
              <c:showVal val="1"/>
              <c:showCatName val="0"/>
              <c:showSerName val="0"/>
              <c:showPercent val="0"/>
              <c:showBubbleSize val="0"/>
            </c:dLbl>
            <c:dLbl>
              <c:idx val="1"/>
              <c:layout>
                <c:manualLayout>
                  <c:x val="-2.3472294671657641E-3"/>
                  <c:y val="-6.5185585613827382E-2"/>
                </c:manualLayout>
              </c:layout>
              <c:dLblPos val="ctr"/>
              <c:showLegendKey val="0"/>
              <c:showVal val="1"/>
              <c:showCatName val="0"/>
              <c:showSerName val="0"/>
              <c:showPercent val="0"/>
              <c:showBubbleSize val="0"/>
            </c:dLbl>
            <c:dLbl>
              <c:idx val="2"/>
              <c:layout>
                <c:manualLayout>
                  <c:x val="1.2994881501098541E-3"/>
                  <c:y val="-6.8512793792145504E-2"/>
                </c:manualLayout>
              </c:layout>
              <c:dLblPos val="ctr"/>
              <c:showLegendKey val="0"/>
              <c:showVal val="1"/>
              <c:showCatName val="0"/>
              <c:showSerName val="0"/>
              <c:showPercent val="0"/>
              <c:showBubbleSize val="0"/>
            </c:dLbl>
            <c:dLbl>
              <c:idx val="3"/>
              <c:layout>
                <c:manualLayout>
                  <c:x val="1.4191164180894598E-3"/>
                  <c:y val="-6.9991573134973423E-2"/>
                </c:manualLayout>
              </c:layout>
              <c:dLblPos val="ctr"/>
              <c:showLegendKey val="0"/>
              <c:showVal val="1"/>
              <c:showCatName val="0"/>
              <c:showSerName val="0"/>
              <c:showPercent val="0"/>
              <c:showBubbleSize val="0"/>
            </c:dLbl>
            <c:dLbl>
              <c:idx val="4"/>
              <c:layout>
                <c:manualLayout>
                  <c:x val="1.7932571441642872E-3"/>
                  <c:y val="-7.1470110200393872E-2"/>
                </c:manualLayout>
              </c:layout>
              <c:dLblPos val="ctr"/>
              <c:showLegendKey val="0"/>
              <c:showVal val="1"/>
              <c:showCatName val="0"/>
              <c:showSerName val="0"/>
              <c:showPercent val="0"/>
              <c:showBubbleSize val="0"/>
            </c:dLbl>
            <c:dLbl>
              <c:idx val="5"/>
              <c:layout>
                <c:manualLayout>
                  <c:x val="2.2482960380940612E-3"/>
                  <c:y val="-6.2670866141732284E-2"/>
                </c:manualLayout>
              </c:layout>
              <c:dLblPos val="ctr"/>
              <c:showLegendKey val="0"/>
              <c:showVal val="1"/>
              <c:showCatName val="0"/>
              <c:showSerName val="0"/>
              <c:showPercent val="0"/>
              <c:showBubbleSize val="0"/>
            </c:dLbl>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Library</c:v>
                </c:pt>
                <c:pt idx="1">
                  <c:v>Schools</c:v>
                </c:pt>
                <c:pt idx="2">
                  <c:v>Recreation planning</c:v>
                </c:pt>
                <c:pt idx="3">
                  <c:v>Use of town-owned lands</c:v>
                </c:pt>
                <c:pt idx="4">
                  <c:v>Recycling/Solid waste management</c:v>
                </c:pt>
                <c:pt idx="5">
                  <c:v>Roads</c:v>
                </c:pt>
              </c:strCache>
            </c:strRef>
          </c:cat>
          <c:val>
            <c:numRef>
              <c:f>Sheet1!$B$4:$G$4</c:f>
              <c:numCache>
                <c:formatCode>0%</c:formatCode>
                <c:ptCount val="6"/>
                <c:pt idx="0">
                  <c:v>6.0000000000000026E-2</c:v>
                </c:pt>
                <c:pt idx="1">
                  <c:v>9.0000000000000024E-2</c:v>
                </c:pt>
                <c:pt idx="2">
                  <c:v>6.0000000000000026E-2</c:v>
                </c:pt>
                <c:pt idx="3">
                  <c:v>6.0000000000000026E-2</c:v>
                </c:pt>
                <c:pt idx="4">
                  <c:v>2.0000000000000011E-2</c:v>
                </c:pt>
                <c:pt idx="5">
                  <c:v>1.0000000000000005E-2</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0"/>
              <c:layout>
                <c:manualLayout>
                  <c:x val="4.6009392402179845E-3"/>
                  <c:y val="-4.5570835353244054E-3"/>
                </c:manualLayout>
              </c:layout>
              <c:dLblPos val="ctr"/>
              <c:showLegendKey val="0"/>
              <c:showVal val="1"/>
              <c:showCatName val="0"/>
              <c:showSerName val="0"/>
              <c:showPercent val="0"/>
              <c:showBubbleSize val="0"/>
            </c:dLbl>
            <c:dLbl>
              <c:idx val="1"/>
              <c:layout>
                <c:manualLayout>
                  <c:x val="6.845492055123352E-3"/>
                  <c:y val="-7.8842917136427333E-3"/>
                </c:manualLayout>
              </c:layout>
              <c:dLblPos val="ctr"/>
              <c:showLegendKey val="0"/>
              <c:showVal val="1"/>
              <c:showCatName val="0"/>
              <c:showSerName val="0"/>
              <c:showPercent val="0"/>
              <c:showBubbleSize val="0"/>
            </c:dLbl>
            <c:dLbl>
              <c:idx val="4"/>
              <c:layout>
                <c:manualLayout>
                  <c:x val="9.9032737626879563E-5"/>
                  <c:y val="-8.6235297937395164E-3"/>
                </c:manualLayout>
              </c:layout>
              <c:dLblPos val="ctr"/>
              <c:showLegendKey val="0"/>
              <c:showVal val="1"/>
              <c:showCatName val="0"/>
              <c:showSerName val="0"/>
              <c:showPercent val="0"/>
              <c:showBubbleSize val="0"/>
            </c:dLbl>
            <c:dLbl>
              <c:idx val="5"/>
              <c:layout>
                <c:manualLayout>
                  <c:x val="3.8065917649621889E-2"/>
                  <c:y val="-7.2862507571169015E-3"/>
                </c:manualLayout>
              </c:layout>
              <c:dLblPos val="ctr"/>
              <c:showLegendKey val="0"/>
              <c:showVal val="1"/>
              <c:showCatName val="0"/>
              <c:showSerName val="0"/>
              <c:showPercent val="0"/>
              <c:showBubbleSize val="0"/>
            </c:dLbl>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Library</c:v>
                </c:pt>
                <c:pt idx="1">
                  <c:v>Schools</c:v>
                </c:pt>
                <c:pt idx="2">
                  <c:v>Recreation planning</c:v>
                </c:pt>
                <c:pt idx="3">
                  <c:v>Use of town-owned lands</c:v>
                </c:pt>
                <c:pt idx="4">
                  <c:v>Recycling/Solid waste management</c:v>
                </c:pt>
                <c:pt idx="5">
                  <c:v>Roads</c:v>
                </c:pt>
              </c:strCache>
            </c:strRef>
          </c:cat>
          <c:val>
            <c:numRef>
              <c:f>Sheet1!$B$5:$G$5</c:f>
              <c:numCache>
                <c:formatCode>0%</c:formatCode>
                <c:ptCount val="6"/>
                <c:pt idx="0">
                  <c:v>9.0000000000000024E-2</c:v>
                </c:pt>
                <c:pt idx="1">
                  <c:v>0.11</c:v>
                </c:pt>
                <c:pt idx="2">
                  <c:v>0.15000000000000008</c:v>
                </c:pt>
                <c:pt idx="3">
                  <c:v>0.12000000000000002</c:v>
                </c:pt>
                <c:pt idx="4">
                  <c:v>7.0000000000000021E-2</c:v>
                </c:pt>
                <c:pt idx="5">
                  <c:v>4.0000000000000022E-2</c:v>
                </c:pt>
              </c:numCache>
            </c:numRef>
          </c:val>
        </c:ser>
        <c:dLbls>
          <c:showLegendKey val="0"/>
          <c:showVal val="1"/>
          <c:showCatName val="0"/>
          <c:showSerName val="0"/>
          <c:showPercent val="0"/>
          <c:showBubbleSize val="0"/>
        </c:dLbls>
        <c:gapWidth val="150"/>
        <c:overlap val="100"/>
        <c:axId val="45925120"/>
        <c:axId val="45926656"/>
      </c:barChart>
      <c:catAx>
        <c:axId val="45925120"/>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4" b="1" i="0" u="none" strike="noStrike" baseline="0">
                <a:solidFill>
                  <a:schemeClr val="tx1"/>
                </a:solidFill>
                <a:latin typeface="Arial"/>
                <a:ea typeface="Arial"/>
                <a:cs typeface="Arial"/>
              </a:defRPr>
            </a:pPr>
            <a:endParaRPr lang="en-US"/>
          </a:p>
        </c:txPr>
        <c:crossAx val="45926656"/>
        <c:crosses val="autoZero"/>
        <c:auto val="1"/>
        <c:lblAlgn val="ctr"/>
        <c:lblOffset val="100"/>
        <c:tickLblSkip val="1"/>
        <c:tickMarkSkip val="1"/>
        <c:noMultiLvlLbl val="0"/>
      </c:catAx>
      <c:valAx>
        <c:axId val="45926656"/>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45925120"/>
        <c:crosses val="autoZero"/>
        <c:crossBetween val="between"/>
      </c:valAx>
      <c:spPr>
        <a:noFill/>
        <a:ln w="25481">
          <a:noFill/>
        </a:ln>
      </c:spPr>
    </c:plotArea>
    <c:legend>
      <c:legendPos val="r"/>
      <c:layout>
        <c:manualLayout>
          <c:xMode val="edge"/>
          <c:yMode val="edge"/>
          <c:x val="0.80626780626780625"/>
          <c:y val="0.34750462107208985"/>
          <c:w val="0.18518518518518573"/>
          <c:h val="0.23844731977818903"/>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86905714934344"/>
          <c:y val="4.1882495457298829E-2"/>
          <c:w val="0.5007313634354128"/>
          <c:h val="0.86136783733826261"/>
        </c:manualLayout>
      </c:layout>
      <c:barChart>
        <c:barDir val="bar"/>
        <c:grouping val="percentStacked"/>
        <c:varyColors val="0"/>
        <c:ser>
          <c:idx val="0"/>
          <c:order val="0"/>
          <c:tx>
            <c:strRef>
              <c:f>Sheet1!$A$2</c:f>
              <c:strCache>
                <c:ptCount val="1"/>
                <c:pt idx="0">
                  <c:v>Very important</c:v>
                </c:pt>
              </c:strCache>
            </c:strRef>
          </c:tx>
          <c:spPr>
            <a:solidFill>
              <a:srgbClr val="808080"/>
            </a:solidFill>
            <a:ln w="12740">
              <a:solidFill>
                <a:schemeClr val="tx1"/>
              </a:solidFill>
              <a:prstDash val="solid"/>
            </a:ln>
          </c:spPr>
          <c:invertIfNegative val="0"/>
          <c:dLbls>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Sheet1!$B$1:$E$1</c:f>
              <c:strCache>
                <c:ptCount val="4"/>
                <c:pt idx="0">
                  <c:v>Views</c:v>
                </c:pt>
                <c:pt idx="1">
                  <c:v>Outdoor recreation</c:v>
                </c:pt>
                <c:pt idx="2">
                  <c:v>Rural atmosphere</c:v>
                </c:pt>
                <c:pt idx="3">
                  <c:v>Natural landscape</c:v>
                </c:pt>
              </c:strCache>
            </c:strRef>
          </c:cat>
          <c:val>
            <c:numRef>
              <c:f>Sheet1!$B$2:$E$2</c:f>
              <c:numCache>
                <c:formatCode>0%</c:formatCode>
                <c:ptCount val="4"/>
                <c:pt idx="0">
                  <c:v>0.82000000000000028</c:v>
                </c:pt>
                <c:pt idx="1">
                  <c:v>0.86000000000000032</c:v>
                </c:pt>
                <c:pt idx="2">
                  <c:v>0.92</c:v>
                </c:pt>
                <c:pt idx="3">
                  <c:v>0.94000000000000028</c:v>
                </c:pt>
              </c:numCache>
            </c:numRef>
          </c:val>
        </c:ser>
        <c:ser>
          <c:idx val="1"/>
          <c:order val="1"/>
          <c:tx>
            <c:strRef>
              <c:f>Sheet1!$A$3</c:f>
              <c:strCache>
                <c:ptCount val="1"/>
                <c:pt idx="0">
                  <c:v>Somewhat important</c:v>
                </c:pt>
              </c:strCache>
            </c:strRef>
          </c:tx>
          <c:spPr>
            <a:solidFill>
              <a:srgbClr val="969696"/>
            </a:solidFill>
            <a:ln w="12740">
              <a:solidFill>
                <a:schemeClr val="tx1"/>
              </a:solidFill>
              <a:prstDash val="solid"/>
            </a:ln>
          </c:spPr>
          <c:invertIfNegative val="0"/>
          <c:dLbls>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Sheet1!$B$1:$E$1</c:f>
              <c:strCache>
                <c:ptCount val="4"/>
                <c:pt idx="0">
                  <c:v>Views</c:v>
                </c:pt>
                <c:pt idx="1">
                  <c:v>Outdoor recreation</c:v>
                </c:pt>
                <c:pt idx="2">
                  <c:v>Rural atmosphere</c:v>
                </c:pt>
                <c:pt idx="3">
                  <c:v>Natural landscape</c:v>
                </c:pt>
              </c:strCache>
            </c:strRef>
          </c:cat>
          <c:val>
            <c:numRef>
              <c:f>Sheet1!$B$3:$E$3</c:f>
              <c:numCache>
                <c:formatCode>0%</c:formatCode>
                <c:ptCount val="4"/>
                <c:pt idx="0">
                  <c:v>0.16</c:v>
                </c:pt>
                <c:pt idx="1">
                  <c:v>0.12000000000000002</c:v>
                </c:pt>
                <c:pt idx="2">
                  <c:v>8.0000000000000043E-2</c:v>
                </c:pt>
                <c:pt idx="3">
                  <c:v>6.0000000000000026E-2</c:v>
                </c:pt>
              </c:numCache>
            </c:numRef>
          </c:val>
        </c:ser>
        <c:ser>
          <c:idx val="2"/>
          <c:order val="2"/>
          <c:tx>
            <c:strRef>
              <c:f>Sheet1!$A$4</c:f>
              <c:strCache>
                <c:ptCount val="1"/>
                <c:pt idx="0">
                  <c:v>Unimportant</c:v>
                </c:pt>
              </c:strCache>
            </c:strRef>
          </c:tx>
          <c:spPr>
            <a:solidFill>
              <a:srgbClr val="C0C0C0"/>
            </a:solidFill>
            <a:ln w="12740">
              <a:solidFill>
                <a:schemeClr val="tx1"/>
              </a:solidFill>
              <a:prstDash val="solid"/>
            </a:ln>
          </c:spPr>
          <c:invertIfNegative val="0"/>
          <c:dLbls>
            <c:dLbl>
              <c:idx val="0"/>
              <c:layout>
                <c:manualLayout>
                  <c:x val="3.0349013657056168E-3"/>
                  <c:y val="-7.3846153846153853E-2"/>
                </c:manualLayout>
              </c:layout>
              <c:showLegendKey val="0"/>
              <c:showVal val="1"/>
              <c:showCatName val="0"/>
              <c:showSerName val="0"/>
              <c:showPercent val="0"/>
              <c:showBubbleSize val="0"/>
            </c:dLbl>
            <c:dLbl>
              <c:idx val="1"/>
              <c:layout>
                <c:manualLayout>
                  <c:x val="6.0698027314112319E-3"/>
                  <c:y val="-8.3076923076923145E-2"/>
                </c:manualLayout>
              </c:layout>
              <c:showLegendKey val="0"/>
              <c:showVal val="1"/>
              <c:showCatName val="0"/>
              <c:showSerName val="0"/>
              <c:showPercent val="0"/>
              <c:showBubbleSize val="0"/>
            </c:dLbl>
            <c:dLbl>
              <c:idx val="2"/>
              <c:layout>
                <c:manualLayout>
                  <c:x val="1.5174506828528073E-3"/>
                  <c:y val="-8.9230769230769225E-2"/>
                </c:manualLayout>
              </c:layout>
              <c:showLegendKey val="0"/>
              <c:showVal val="1"/>
              <c:showCatName val="0"/>
              <c:showSerName val="0"/>
              <c:showPercent val="0"/>
              <c:showBubbleSize val="0"/>
            </c:dLbl>
            <c:dLbl>
              <c:idx val="3"/>
              <c:layout>
                <c:manualLayout>
                  <c:x val="1.5174506828528073E-3"/>
                  <c:y val="-7.6923076923076927E-2"/>
                </c:manualLayout>
              </c:layout>
              <c:showLegendKey val="0"/>
              <c:showVal val="1"/>
              <c:showCatName val="0"/>
              <c:showSerName val="0"/>
              <c:showPercent val="0"/>
              <c:showBubbleSize val="0"/>
            </c:dLbl>
            <c:dLbl>
              <c:idx val="5"/>
              <c:layout>
                <c:manualLayout>
                  <c:x val="1.2234720617691941E-3"/>
                  <c:y val="-6.4507920030542495E-2"/>
                </c:manualLayout>
              </c:layout>
              <c:dLblPos val="ctr"/>
              <c:showLegendKey val="0"/>
              <c:showVal val="1"/>
              <c:showCatName val="0"/>
              <c:showSerName val="0"/>
              <c:showPercent val="0"/>
              <c:showBubbleSize val="0"/>
            </c:dLbl>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Sheet1!$B$1:$E$1</c:f>
              <c:strCache>
                <c:ptCount val="4"/>
                <c:pt idx="0">
                  <c:v>Views</c:v>
                </c:pt>
                <c:pt idx="1">
                  <c:v>Outdoor recreation</c:v>
                </c:pt>
                <c:pt idx="2">
                  <c:v>Rural atmosphere</c:v>
                </c:pt>
                <c:pt idx="3">
                  <c:v>Natural landscape</c:v>
                </c:pt>
              </c:strCache>
            </c:strRef>
          </c:cat>
          <c:val>
            <c:numRef>
              <c:f>Sheet1!$B$4:$E$4</c:f>
              <c:numCache>
                <c:formatCode>0%</c:formatCode>
                <c:ptCount val="4"/>
                <c:pt idx="0">
                  <c:v>2.0000000000000011E-2</c:v>
                </c:pt>
                <c:pt idx="1">
                  <c:v>2.0000000000000011E-2</c:v>
                </c:pt>
                <c:pt idx="2">
                  <c:v>0</c:v>
                </c:pt>
                <c:pt idx="3">
                  <c:v>0</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0"/>
              <c:layout>
                <c:manualLayout>
                  <c:x val="3.1866464339908931E-2"/>
                  <c:y val="0"/>
                </c:manualLayout>
              </c:layout>
              <c:showLegendKey val="0"/>
              <c:showVal val="1"/>
              <c:showCatName val="0"/>
              <c:showSerName val="0"/>
              <c:showPercent val="0"/>
              <c:showBubbleSize val="0"/>
            </c:dLbl>
            <c:dLbl>
              <c:idx val="1"/>
              <c:layout>
                <c:manualLayout>
                  <c:x val="2.8831562974203369E-2"/>
                  <c:y val="-9.230769230769242E-3"/>
                </c:manualLayout>
              </c:layout>
              <c:showLegendKey val="0"/>
              <c:showVal val="1"/>
              <c:showCatName val="0"/>
              <c:showSerName val="0"/>
              <c:showPercent val="0"/>
              <c:showBubbleSize val="0"/>
            </c:dLbl>
            <c:dLbl>
              <c:idx val="2"/>
              <c:layout>
                <c:manualLayout>
                  <c:x val="2.8831562974203369E-2"/>
                  <c:y val="0"/>
                </c:manualLayout>
              </c:layout>
              <c:showLegendKey val="0"/>
              <c:showVal val="1"/>
              <c:showCatName val="0"/>
              <c:showSerName val="0"/>
              <c:showPercent val="0"/>
              <c:showBubbleSize val="0"/>
            </c:dLbl>
            <c:dLbl>
              <c:idx val="3"/>
              <c:layout>
                <c:manualLayout>
                  <c:x val="3.9495008548072585E-2"/>
                  <c:y val="-4.1257701880112324E-3"/>
                </c:manualLayout>
              </c:layout>
              <c:dLblPos val="ctr"/>
              <c:showLegendKey val="0"/>
              <c:showVal val="1"/>
              <c:showCatName val="0"/>
              <c:showSerName val="0"/>
              <c:showPercent val="0"/>
              <c:showBubbleSize val="0"/>
            </c:dLbl>
            <c:dLbl>
              <c:idx val="4"/>
              <c:layout>
                <c:manualLayout>
                  <c:x val="2.5111495872650051E-3"/>
                  <c:y val="-4.7419837414394584E-3"/>
                </c:manualLayout>
              </c:layout>
              <c:dLblPos val="ctr"/>
              <c:showLegendKey val="0"/>
              <c:showVal val="1"/>
              <c:showCatName val="0"/>
              <c:showSerName val="0"/>
              <c:showPercent val="0"/>
              <c:showBubbleSize val="0"/>
            </c:dLbl>
            <c:dLbl>
              <c:idx val="5"/>
              <c:layout>
                <c:manualLayout>
                  <c:x val="3.3892029787955899E-2"/>
                  <c:y val="-3.5097684593776552E-3"/>
                </c:manualLayout>
              </c:layout>
              <c:dLblPos val="ctr"/>
              <c:showLegendKey val="0"/>
              <c:showVal val="1"/>
              <c:showCatName val="0"/>
              <c:showSerName val="0"/>
              <c:showPercent val="0"/>
              <c:showBubbleSize val="0"/>
            </c:dLbl>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Sheet1!$B$1:$E$1</c:f>
              <c:strCache>
                <c:ptCount val="4"/>
                <c:pt idx="0">
                  <c:v>Views</c:v>
                </c:pt>
                <c:pt idx="1">
                  <c:v>Outdoor recreation</c:v>
                </c:pt>
                <c:pt idx="2">
                  <c:v>Rural atmosphere</c:v>
                </c:pt>
                <c:pt idx="3">
                  <c:v>Natural landscape</c:v>
                </c:pt>
              </c:strCache>
            </c:strRef>
          </c:cat>
          <c:val>
            <c:numRef>
              <c:f>Sheet1!$B$5:$E$5</c:f>
              <c:numCache>
                <c:formatCode>0%</c:formatCode>
                <c:ptCount val="4"/>
                <c:pt idx="0">
                  <c:v>1.0000000000000005E-2</c:v>
                </c:pt>
                <c:pt idx="1">
                  <c:v>0</c:v>
                </c:pt>
                <c:pt idx="2">
                  <c:v>0</c:v>
                </c:pt>
                <c:pt idx="3">
                  <c:v>0</c:v>
                </c:pt>
              </c:numCache>
            </c:numRef>
          </c:val>
        </c:ser>
        <c:dLbls>
          <c:showLegendKey val="0"/>
          <c:showVal val="1"/>
          <c:showCatName val="0"/>
          <c:showSerName val="0"/>
          <c:showPercent val="0"/>
          <c:showBubbleSize val="0"/>
        </c:dLbls>
        <c:gapWidth val="150"/>
        <c:overlap val="100"/>
        <c:axId val="34632064"/>
        <c:axId val="34633600"/>
      </c:barChart>
      <c:catAx>
        <c:axId val="34632064"/>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4" b="1" i="0" u="none" strike="noStrike" baseline="0">
                <a:solidFill>
                  <a:schemeClr val="tx1"/>
                </a:solidFill>
                <a:latin typeface="Arial"/>
                <a:ea typeface="Arial"/>
                <a:cs typeface="Arial"/>
              </a:defRPr>
            </a:pPr>
            <a:endParaRPr lang="en-US"/>
          </a:p>
        </c:txPr>
        <c:crossAx val="34633600"/>
        <c:crosses val="autoZero"/>
        <c:auto val="1"/>
        <c:lblAlgn val="ctr"/>
        <c:lblOffset val="100"/>
        <c:tickLblSkip val="1"/>
        <c:tickMarkSkip val="1"/>
        <c:noMultiLvlLbl val="0"/>
      </c:catAx>
      <c:valAx>
        <c:axId val="34633600"/>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34632064"/>
        <c:crosses val="autoZero"/>
        <c:crossBetween val="between"/>
      </c:valAx>
      <c:spPr>
        <a:noFill/>
        <a:ln w="25481">
          <a:noFill/>
        </a:ln>
      </c:spPr>
    </c:plotArea>
    <c:legend>
      <c:legendPos val="r"/>
      <c:layout>
        <c:manualLayout>
          <c:xMode val="edge"/>
          <c:yMode val="edge"/>
          <c:x val="0.77350208500113482"/>
          <c:y val="0.30135069654754754"/>
          <c:w val="0.21890050541861325"/>
          <c:h val="0.37075493640218049"/>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35051507889577"/>
          <c:y val="2.6497880072683284E-2"/>
          <c:w val="0.52421652421652232"/>
          <c:h val="0.86136783733826261"/>
        </c:manualLayout>
      </c:layout>
      <c:barChart>
        <c:barDir val="bar"/>
        <c:grouping val="percentStacked"/>
        <c:varyColors val="0"/>
        <c:ser>
          <c:idx val="0"/>
          <c:order val="0"/>
          <c:tx>
            <c:strRef>
              <c:f>Sheet1!$A$2</c:f>
              <c:strCache>
                <c:ptCount val="1"/>
                <c:pt idx="0">
                  <c:v>More</c:v>
                </c:pt>
              </c:strCache>
            </c:strRef>
          </c:tx>
          <c:spPr>
            <a:solidFill>
              <a:srgbClr val="808080"/>
            </a:solidFill>
            <a:ln w="12740">
              <a:solidFill>
                <a:schemeClr val="tx1"/>
              </a:solidFill>
              <a:prstDash val="solid"/>
            </a:ln>
          </c:spPr>
          <c:invertIfNegative val="0"/>
          <c:dLbls>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Schools</c:v>
                </c:pt>
                <c:pt idx="1">
                  <c:v>Library</c:v>
                </c:pt>
                <c:pt idx="2">
                  <c:v>Recreation planning</c:v>
                </c:pt>
                <c:pt idx="3">
                  <c:v>Recycling/Solid waster disposal</c:v>
                </c:pt>
                <c:pt idx="4">
                  <c:v>Use of town-owned lands</c:v>
                </c:pt>
                <c:pt idx="5">
                  <c:v>Roads</c:v>
                </c:pt>
              </c:strCache>
            </c:strRef>
          </c:cat>
          <c:val>
            <c:numRef>
              <c:f>Sheet1!$B$2:$G$2</c:f>
              <c:numCache>
                <c:formatCode>0%</c:formatCode>
                <c:ptCount val="6"/>
                <c:pt idx="0">
                  <c:v>7.0000000000000021E-2</c:v>
                </c:pt>
                <c:pt idx="1">
                  <c:v>0.12000000000000002</c:v>
                </c:pt>
                <c:pt idx="2">
                  <c:v>0.15000000000000008</c:v>
                </c:pt>
                <c:pt idx="3">
                  <c:v>0.15000000000000008</c:v>
                </c:pt>
                <c:pt idx="4">
                  <c:v>0.16</c:v>
                </c:pt>
                <c:pt idx="5">
                  <c:v>0.2</c:v>
                </c:pt>
              </c:numCache>
            </c:numRef>
          </c:val>
        </c:ser>
        <c:ser>
          <c:idx val="1"/>
          <c:order val="1"/>
          <c:tx>
            <c:strRef>
              <c:f>Sheet1!$A$3</c:f>
              <c:strCache>
                <c:ptCount val="1"/>
                <c:pt idx="0">
                  <c:v>Adequate now</c:v>
                </c:pt>
              </c:strCache>
            </c:strRef>
          </c:tx>
          <c:spPr>
            <a:solidFill>
              <a:srgbClr val="969696"/>
            </a:solidFill>
            <a:ln w="12740">
              <a:solidFill>
                <a:schemeClr val="tx1"/>
              </a:solidFill>
              <a:prstDash val="solid"/>
            </a:ln>
          </c:spPr>
          <c:invertIfNegative val="0"/>
          <c:dLbls>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Schools</c:v>
                </c:pt>
                <c:pt idx="1">
                  <c:v>Library</c:v>
                </c:pt>
                <c:pt idx="2">
                  <c:v>Recreation planning</c:v>
                </c:pt>
                <c:pt idx="3">
                  <c:v>Recycling/Solid waster disposal</c:v>
                </c:pt>
                <c:pt idx="4">
                  <c:v>Use of town-owned lands</c:v>
                </c:pt>
                <c:pt idx="5">
                  <c:v>Roads</c:v>
                </c:pt>
              </c:strCache>
            </c:strRef>
          </c:cat>
          <c:val>
            <c:numRef>
              <c:f>Sheet1!$B$3:$G$3</c:f>
              <c:numCache>
                <c:formatCode>0%</c:formatCode>
                <c:ptCount val="6"/>
                <c:pt idx="0">
                  <c:v>0.45</c:v>
                </c:pt>
                <c:pt idx="1">
                  <c:v>0.67000000000000048</c:v>
                </c:pt>
                <c:pt idx="2">
                  <c:v>0.54</c:v>
                </c:pt>
                <c:pt idx="3">
                  <c:v>0.66000000000000036</c:v>
                </c:pt>
                <c:pt idx="4">
                  <c:v>0.5</c:v>
                </c:pt>
                <c:pt idx="5">
                  <c:v>0.65000000000000036</c:v>
                </c:pt>
              </c:numCache>
            </c:numRef>
          </c:val>
        </c:ser>
        <c:ser>
          <c:idx val="2"/>
          <c:order val="2"/>
          <c:tx>
            <c:strRef>
              <c:f>Sheet1!$A$4</c:f>
              <c:strCache>
                <c:ptCount val="1"/>
                <c:pt idx="0">
                  <c:v>Less</c:v>
                </c:pt>
              </c:strCache>
            </c:strRef>
          </c:tx>
          <c:spPr>
            <a:solidFill>
              <a:srgbClr val="C0C0C0"/>
            </a:solidFill>
            <a:ln w="12740">
              <a:solidFill>
                <a:schemeClr val="tx1"/>
              </a:solidFill>
              <a:prstDash val="solid"/>
            </a:ln>
          </c:spPr>
          <c:invertIfNegative val="0"/>
          <c:dLbls>
            <c:dLbl>
              <c:idx val="0"/>
              <c:layout>
                <c:manualLayout>
                  <c:x val="5.2534446842332199E-3"/>
                  <c:y val="-6.9252092777468507E-2"/>
                </c:manualLayout>
              </c:layout>
              <c:dLblPos val="ctr"/>
              <c:showLegendKey val="0"/>
              <c:showVal val="1"/>
              <c:showCatName val="0"/>
              <c:showSerName val="0"/>
              <c:showPercent val="0"/>
              <c:showBubbleSize val="0"/>
            </c:dLbl>
            <c:dLbl>
              <c:idx val="1"/>
              <c:layout>
                <c:manualLayout>
                  <c:x val="-2.3472294671657641E-3"/>
                  <c:y val="-6.5185585613827382E-2"/>
                </c:manualLayout>
              </c:layout>
              <c:dLblPos val="ctr"/>
              <c:showLegendKey val="0"/>
              <c:showVal val="1"/>
              <c:showCatName val="0"/>
              <c:showSerName val="0"/>
              <c:showPercent val="0"/>
              <c:showBubbleSize val="0"/>
            </c:dLbl>
            <c:dLbl>
              <c:idx val="2"/>
              <c:layout>
                <c:manualLayout>
                  <c:x val="1.2994881501098541E-3"/>
                  <c:y val="-6.851279379214549E-2"/>
                </c:manualLayout>
              </c:layout>
              <c:dLblPos val="ctr"/>
              <c:showLegendKey val="0"/>
              <c:showVal val="1"/>
              <c:showCatName val="0"/>
              <c:showSerName val="0"/>
              <c:showPercent val="0"/>
              <c:showBubbleSize val="0"/>
            </c:dLbl>
            <c:dLbl>
              <c:idx val="3"/>
              <c:layout>
                <c:manualLayout>
                  <c:x val="1.4191164180894598E-3"/>
                  <c:y val="-6.9991573134973423E-2"/>
                </c:manualLayout>
              </c:layout>
              <c:dLblPos val="ctr"/>
              <c:showLegendKey val="0"/>
              <c:showVal val="1"/>
              <c:showCatName val="0"/>
              <c:showSerName val="0"/>
              <c:showPercent val="0"/>
              <c:showBubbleSize val="0"/>
            </c:dLbl>
            <c:dLbl>
              <c:idx val="4"/>
              <c:layout>
                <c:manualLayout>
                  <c:x val="1.7932571441642861E-3"/>
                  <c:y val="-7.1470110200393872E-2"/>
                </c:manualLayout>
              </c:layout>
              <c:dLblPos val="ctr"/>
              <c:showLegendKey val="0"/>
              <c:showVal val="1"/>
              <c:showCatName val="0"/>
              <c:showSerName val="0"/>
              <c:showPercent val="0"/>
              <c:showBubbleSize val="0"/>
            </c:dLbl>
            <c:dLbl>
              <c:idx val="5"/>
              <c:layout>
                <c:manualLayout>
                  <c:x val="2.2482960380940595E-3"/>
                  <c:y val="-6.2670866141732284E-2"/>
                </c:manualLayout>
              </c:layout>
              <c:dLblPos val="ctr"/>
              <c:showLegendKey val="0"/>
              <c:showVal val="1"/>
              <c:showCatName val="0"/>
              <c:showSerName val="0"/>
              <c:showPercent val="0"/>
              <c:showBubbleSize val="0"/>
            </c:dLbl>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Schools</c:v>
                </c:pt>
                <c:pt idx="1">
                  <c:v>Library</c:v>
                </c:pt>
                <c:pt idx="2">
                  <c:v>Recreation planning</c:v>
                </c:pt>
                <c:pt idx="3">
                  <c:v>Recycling/Solid waster disposal</c:v>
                </c:pt>
                <c:pt idx="4">
                  <c:v>Use of town-owned lands</c:v>
                </c:pt>
                <c:pt idx="5">
                  <c:v>Roads</c:v>
                </c:pt>
              </c:strCache>
            </c:strRef>
          </c:cat>
          <c:val>
            <c:numRef>
              <c:f>Sheet1!$B$4:$G$4</c:f>
              <c:numCache>
                <c:formatCode>0%</c:formatCode>
                <c:ptCount val="6"/>
                <c:pt idx="0">
                  <c:v>3.0000000000000002E-2</c:v>
                </c:pt>
                <c:pt idx="1">
                  <c:v>2.0000000000000011E-2</c:v>
                </c:pt>
                <c:pt idx="2">
                  <c:v>2.0000000000000011E-2</c:v>
                </c:pt>
                <c:pt idx="3">
                  <c:v>1.0000000000000005E-2</c:v>
                </c:pt>
                <c:pt idx="4">
                  <c:v>2.0000000000000011E-2</c:v>
                </c:pt>
                <c:pt idx="5">
                  <c:v>0</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0"/>
              <c:layout>
                <c:manualLayout>
                  <c:x val="4.6009392402179845E-3"/>
                  <c:y val="-4.5570835353244054E-3"/>
                </c:manualLayout>
              </c:layout>
              <c:dLblPos val="ctr"/>
              <c:showLegendKey val="0"/>
              <c:showVal val="1"/>
              <c:showCatName val="0"/>
              <c:showSerName val="0"/>
              <c:showPercent val="0"/>
              <c:showBubbleSize val="0"/>
            </c:dLbl>
            <c:dLbl>
              <c:idx val="1"/>
              <c:layout>
                <c:manualLayout>
                  <c:x val="6.8454920551233476E-3"/>
                  <c:y val="-7.8842917136427298E-3"/>
                </c:manualLayout>
              </c:layout>
              <c:dLblPos val="ctr"/>
              <c:showLegendKey val="0"/>
              <c:showVal val="1"/>
              <c:showCatName val="0"/>
              <c:showSerName val="0"/>
              <c:showPercent val="0"/>
              <c:showBubbleSize val="0"/>
            </c:dLbl>
            <c:dLbl>
              <c:idx val="4"/>
              <c:layout>
                <c:manualLayout>
                  <c:x val="9.9032737626879563E-5"/>
                  <c:y val="-8.6235297937395164E-3"/>
                </c:manualLayout>
              </c:layout>
              <c:dLblPos val="ctr"/>
              <c:showLegendKey val="0"/>
              <c:showVal val="1"/>
              <c:showCatName val="0"/>
              <c:showSerName val="0"/>
              <c:showPercent val="0"/>
              <c:showBubbleSize val="0"/>
            </c:dLbl>
            <c:dLbl>
              <c:idx val="5"/>
              <c:layout>
                <c:manualLayout>
                  <c:x val="-1.094594005788802E-2"/>
                  <c:y val="-7.2862507571169024E-3"/>
                </c:manualLayout>
              </c:layout>
              <c:dLblPos val="ctr"/>
              <c:showLegendKey val="0"/>
              <c:showVal val="1"/>
              <c:showCatName val="0"/>
              <c:showSerName val="0"/>
              <c:showPercent val="0"/>
              <c:showBubbleSize val="0"/>
            </c:dLbl>
            <c:spPr>
              <a:noFill/>
              <a:ln w="25481">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Schools</c:v>
                </c:pt>
                <c:pt idx="1">
                  <c:v>Library</c:v>
                </c:pt>
                <c:pt idx="2">
                  <c:v>Recreation planning</c:v>
                </c:pt>
                <c:pt idx="3">
                  <c:v>Recycling/Solid waster disposal</c:v>
                </c:pt>
                <c:pt idx="4">
                  <c:v>Use of town-owned lands</c:v>
                </c:pt>
                <c:pt idx="5">
                  <c:v>Roads</c:v>
                </c:pt>
              </c:strCache>
            </c:strRef>
          </c:cat>
          <c:val>
            <c:numRef>
              <c:f>Sheet1!$B$5:$G$5</c:f>
              <c:numCache>
                <c:formatCode>0%</c:formatCode>
                <c:ptCount val="6"/>
                <c:pt idx="0">
                  <c:v>0.45</c:v>
                </c:pt>
                <c:pt idx="1">
                  <c:v>0.19</c:v>
                </c:pt>
                <c:pt idx="2">
                  <c:v>0.28000000000000008</c:v>
                </c:pt>
                <c:pt idx="3">
                  <c:v>0.18000000000000008</c:v>
                </c:pt>
                <c:pt idx="4">
                  <c:v>0.32000000000000017</c:v>
                </c:pt>
                <c:pt idx="5">
                  <c:v>0.14000000000000001</c:v>
                </c:pt>
              </c:numCache>
            </c:numRef>
          </c:val>
        </c:ser>
        <c:dLbls>
          <c:showLegendKey val="0"/>
          <c:showVal val="1"/>
          <c:showCatName val="0"/>
          <c:showSerName val="0"/>
          <c:showPercent val="0"/>
          <c:showBubbleSize val="0"/>
        </c:dLbls>
        <c:gapWidth val="150"/>
        <c:overlap val="100"/>
        <c:axId val="47653248"/>
        <c:axId val="47654784"/>
      </c:barChart>
      <c:catAx>
        <c:axId val="47653248"/>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4" b="1" i="0" u="none" strike="noStrike" baseline="0">
                <a:solidFill>
                  <a:schemeClr val="tx1"/>
                </a:solidFill>
                <a:latin typeface="Arial"/>
                <a:ea typeface="Arial"/>
                <a:cs typeface="Arial"/>
              </a:defRPr>
            </a:pPr>
            <a:endParaRPr lang="en-US"/>
          </a:p>
        </c:txPr>
        <c:crossAx val="47654784"/>
        <c:crosses val="autoZero"/>
        <c:auto val="1"/>
        <c:lblAlgn val="ctr"/>
        <c:lblOffset val="100"/>
        <c:tickLblSkip val="1"/>
        <c:tickMarkSkip val="1"/>
        <c:noMultiLvlLbl val="0"/>
      </c:catAx>
      <c:valAx>
        <c:axId val="47654784"/>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47653248"/>
        <c:crosses val="autoZero"/>
        <c:crossBetween val="between"/>
      </c:valAx>
      <c:spPr>
        <a:noFill/>
        <a:ln w="25481">
          <a:noFill/>
        </a:ln>
      </c:spPr>
    </c:plotArea>
    <c:legend>
      <c:legendPos val="r"/>
      <c:layout>
        <c:manualLayout>
          <c:xMode val="edge"/>
          <c:yMode val="edge"/>
          <c:x val="0.80626780626780625"/>
          <c:y val="0.34750462107208963"/>
          <c:w val="0.18518518518518562"/>
          <c:h val="0.23844731977818898"/>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3399638336347"/>
          <c:y val="2.9574861367837334E-2"/>
          <c:w val="0.49819168173598588"/>
          <c:h val="0.86136783733826261"/>
        </c:manualLayout>
      </c:layout>
      <c:barChart>
        <c:barDir val="bar"/>
        <c:grouping val="percentStacked"/>
        <c:varyColors val="0"/>
        <c:ser>
          <c:idx val="0"/>
          <c:order val="0"/>
          <c:tx>
            <c:strRef>
              <c:f>Sheet1!$A$2</c:f>
              <c:strCache>
                <c:ptCount val="1"/>
                <c:pt idx="0">
                  <c:v>Desirable</c:v>
                </c:pt>
              </c:strCache>
            </c:strRef>
          </c:tx>
          <c:spPr>
            <a:solidFill>
              <a:srgbClr val="808080"/>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New business areas</c:v>
                </c:pt>
                <c:pt idx="1">
                  <c:v>Family housing rentals</c:v>
                </c:pt>
                <c:pt idx="2">
                  <c:v>Larger home businesses</c:v>
                </c:pt>
                <c:pt idx="3">
                  <c:v>Family housing construction</c:v>
                </c:pt>
                <c:pt idx="4">
                  <c:v>Encourage recreational uses</c:v>
                </c:pt>
              </c:strCache>
            </c:strRef>
          </c:cat>
          <c:val>
            <c:numRef>
              <c:f>Sheet1!$B$2:$F$2</c:f>
              <c:numCache>
                <c:formatCode>0%</c:formatCode>
                <c:ptCount val="5"/>
                <c:pt idx="0">
                  <c:v>0.25</c:v>
                </c:pt>
                <c:pt idx="1">
                  <c:v>0.29000000000000015</c:v>
                </c:pt>
                <c:pt idx="2">
                  <c:v>0.4</c:v>
                </c:pt>
                <c:pt idx="3">
                  <c:v>0.43000000000000016</c:v>
                </c:pt>
                <c:pt idx="4">
                  <c:v>0.51</c:v>
                </c:pt>
              </c:numCache>
            </c:numRef>
          </c:val>
        </c:ser>
        <c:ser>
          <c:idx val="1"/>
          <c:order val="1"/>
          <c:tx>
            <c:strRef>
              <c:f>Sheet1!$A$3</c:f>
              <c:strCache>
                <c:ptCount val="1"/>
                <c:pt idx="0">
                  <c:v>Undesirable</c:v>
                </c:pt>
              </c:strCache>
            </c:strRef>
          </c:tx>
          <c:spPr>
            <a:solidFill>
              <a:srgbClr val="969696"/>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New business areas</c:v>
                </c:pt>
                <c:pt idx="1">
                  <c:v>Family housing rentals</c:v>
                </c:pt>
                <c:pt idx="2">
                  <c:v>Larger home businesses</c:v>
                </c:pt>
                <c:pt idx="3">
                  <c:v>Family housing construction</c:v>
                </c:pt>
                <c:pt idx="4">
                  <c:v>Encourage recreational uses</c:v>
                </c:pt>
              </c:strCache>
            </c:strRef>
          </c:cat>
          <c:val>
            <c:numRef>
              <c:f>Sheet1!$B$3:$F$3</c:f>
              <c:numCache>
                <c:formatCode>0%</c:formatCode>
                <c:ptCount val="5"/>
                <c:pt idx="0">
                  <c:v>0.60000000000000031</c:v>
                </c:pt>
                <c:pt idx="1">
                  <c:v>0.52</c:v>
                </c:pt>
                <c:pt idx="2">
                  <c:v>0.4</c:v>
                </c:pt>
                <c:pt idx="3">
                  <c:v>0.38000000000000017</c:v>
                </c:pt>
                <c:pt idx="4">
                  <c:v>0.26</c:v>
                </c:pt>
              </c:numCache>
            </c:numRef>
          </c:val>
        </c:ser>
        <c:ser>
          <c:idx val="2"/>
          <c:order val="2"/>
          <c:tx>
            <c:strRef>
              <c:f>Sheet1!$A$4</c:f>
              <c:strCache>
                <c:ptCount val="1"/>
                <c:pt idx="0">
                  <c:v>No opinion</c:v>
                </c:pt>
              </c:strCache>
            </c:strRef>
          </c:tx>
          <c:spPr>
            <a:solidFill>
              <a:srgbClr val="C0C0C0"/>
            </a:solidFill>
            <a:ln w="12740">
              <a:solidFill>
                <a:schemeClr val="tx1"/>
              </a:solidFill>
              <a:prstDash val="solid"/>
            </a:ln>
          </c:spPr>
          <c:invertIfNegative val="0"/>
          <c:dLbls>
            <c:dLbl>
              <c:idx val="0"/>
              <c:layout>
                <c:manualLayout>
                  <c:x val="2.9695593182772692E-3"/>
                  <c:y val="-8.9009866870581548E-3"/>
                </c:manualLayout>
              </c:layout>
              <c:dLblPos val="ctr"/>
              <c:showLegendKey val="0"/>
              <c:showVal val="1"/>
              <c:showCatName val="0"/>
              <c:showSerName val="0"/>
              <c:showPercent val="0"/>
              <c:showBubbleSize val="0"/>
            </c:dLbl>
            <c:dLbl>
              <c:idx val="1"/>
              <c:layout>
                <c:manualLayout>
                  <c:x val="-6.9942723864946151E-3"/>
                  <c:y val="-1.1673614713986065E-2"/>
                </c:manualLayout>
              </c:layout>
              <c:dLblPos val="ctr"/>
              <c:showLegendKey val="0"/>
              <c:showVal val="1"/>
              <c:showCatName val="0"/>
              <c:showSerName val="0"/>
              <c:showPercent val="0"/>
              <c:showBubbleSize val="0"/>
            </c:dLbl>
            <c:dLbl>
              <c:idx val="2"/>
              <c:layout>
                <c:manualLayout>
                  <c:x val="1.6043392862076201E-3"/>
                  <c:y val="-8.9009562344448262E-3"/>
                </c:manualLayout>
              </c:layout>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New business areas</c:v>
                </c:pt>
                <c:pt idx="1">
                  <c:v>Family housing rentals</c:v>
                </c:pt>
                <c:pt idx="2">
                  <c:v>Larger home businesses</c:v>
                </c:pt>
                <c:pt idx="3">
                  <c:v>Family housing construction</c:v>
                </c:pt>
                <c:pt idx="4">
                  <c:v>Encourage recreational uses</c:v>
                </c:pt>
              </c:strCache>
            </c:strRef>
          </c:cat>
          <c:val>
            <c:numRef>
              <c:f>Sheet1!$B$4:$F$4</c:f>
              <c:numCache>
                <c:formatCode>0%</c:formatCode>
                <c:ptCount val="5"/>
                <c:pt idx="0">
                  <c:v>0.15000000000000008</c:v>
                </c:pt>
                <c:pt idx="1">
                  <c:v>0.19</c:v>
                </c:pt>
                <c:pt idx="2">
                  <c:v>0.2</c:v>
                </c:pt>
                <c:pt idx="3">
                  <c:v>0.2</c:v>
                </c:pt>
                <c:pt idx="4">
                  <c:v>0.23</c:v>
                </c:pt>
              </c:numCache>
            </c:numRef>
          </c:val>
        </c:ser>
        <c:dLbls>
          <c:showLegendKey val="0"/>
          <c:showVal val="1"/>
          <c:showCatName val="0"/>
          <c:showSerName val="0"/>
          <c:showPercent val="0"/>
          <c:showBubbleSize val="0"/>
        </c:dLbls>
        <c:gapWidth val="150"/>
        <c:overlap val="100"/>
        <c:axId val="48096768"/>
        <c:axId val="48098304"/>
      </c:barChart>
      <c:catAx>
        <c:axId val="48096768"/>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4" b="1" i="0" u="none" strike="noStrike" baseline="0">
                <a:solidFill>
                  <a:schemeClr val="tx1"/>
                </a:solidFill>
                <a:latin typeface="Arial"/>
                <a:ea typeface="Arial"/>
                <a:cs typeface="Arial"/>
              </a:defRPr>
            </a:pPr>
            <a:endParaRPr lang="en-US"/>
          </a:p>
        </c:txPr>
        <c:crossAx val="48098304"/>
        <c:crosses val="autoZero"/>
        <c:auto val="1"/>
        <c:lblAlgn val="ctr"/>
        <c:lblOffset val="100"/>
        <c:tickLblSkip val="1"/>
        <c:tickMarkSkip val="1"/>
        <c:noMultiLvlLbl val="0"/>
      </c:catAx>
      <c:valAx>
        <c:axId val="48098304"/>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48096768"/>
        <c:crosses val="autoZero"/>
        <c:crossBetween val="between"/>
      </c:valAx>
      <c:spPr>
        <a:noFill/>
        <a:ln w="25480">
          <a:noFill/>
        </a:ln>
      </c:spPr>
    </c:plotArea>
    <c:legend>
      <c:legendPos val="r"/>
      <c:layout>
        <c:manualLayout>
          <c:xMode val="edge"/>
          <c:yMode val="edge"/>
          <c:x val="0.81555153707052463"/>
          <c:y val="0.34750462107209007"/>
          <c:w val="0.17631103074141152"/>
          <c:h val="0.23844731977818917"/>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3399638336347"/>
          <c:y val="2.9574861367837334E-2"/>
          <c:w val="0.49819168173598588"/>
          <c:h val="0.86136783733826261"/>
        </c:manualLayout>
      </c:layout>
      <c:barChart>
        <c:barDir val="bar"/>
        <c:grouping val="percentStacked"/>
        <c:varyColors val="0"/>
        <c:ser>
          <c:idx val="0"/>
          <c:order val="0"/>
          <c:tx>
            <c:strRef>
              <c:f>Sheet1!$A$2</c:f>
              <c:strCache>
                <c:ptCount val="1"/>
                <c:pt idx="0">
                  <c:v>Desirable</c:v>
                </c:pt>
              </c:strCache>
            </c:strRef>
          </c:tx>
          <c:spPr>
            <a:solidFill>
              <a:srgbClr val="808080"/>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Family housing rentals</c:v>
                </c:pt>
                <c:pt idx="1">
                  <c:v>New business areas</c:v>
                </c:pt>
                <c:pt idx="2">
                  <c:v>Larger home businesses</c:v>
                </c:pt>
                <c:pt idx="3">
                  <c:v>Family housing construction</c:v>
                </c:pt>
                <c:pt idx="4">
                  <c:v>Encourage recreational uses</c:v>
                </c:pt>
              </c:strCache>
            </c:strRef>
          </c:cat>
          <c:val>
            <c:numRef>
              <c:f>Sheet1!$B$2:$F$2</c:f>
              <c:numCache>
                <c:formatCode>0%</c:formatCode>
                <c:ptCount val="5"/>
                <c:pt idx="0">
                  <c:v>0.21000000000000008</c:v>
                </c:pt>
                <c:pt idx="1">
                  <c:v>0.23</c:v>
                </c:pt>
                <c:pt idx="2">
                  <c:v>0.33000000000000024</c:v>
                </c:pt>
                <c:pt idx="3">
                  <c:v>0.41000000000000014</c:v>
                </c:pt>
                <c:pt idx="4">
                  <c:v>0.61000000000000032</c:v>
                </c:pt>
              </c:numCache>
            </c:numRef>
          </c:val>
        </c:ser>
        <c:ser>
          <c:idx val="1"/>
          <c:order val="1"/>
          <c:tx>
            <c:strRef>
              <c:f>Sheet1!$A$3</c:f>
              <c:strCache>
                <c:ptCount val="1"/>
                <c:pt idx="0">
                  <c:v>Undesirable</c:v>
                </c:pt>
              </c:strCache>
            </c:strRef>
          </c:tx>
          <c:spPr>
            <a:solidFill>
              <a:srgbClr val="969696"/>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Family housing rentals</c:v>
                </c:pt>
                <c:pt idx="1">
                  <c:v>New business areas</c:v>
                </c:pt>
                <c:pt idx="2">
                  <c:v>Larger home businesses</c:v>
                </c:pt>
                <c:pt idx="3">
                  <c:v>Family housing construction</c:v>
                </c:pt>
                <c:pt idx="4">
                  <c:v>Encourage recreational uses</c:v>
                </c:pt>
              </c:strCache>
            </c:strRef>
          </c:cat>
          <c:val>
            <c:numRef>
              <c:f>Sheet1!$B$3:$F$3</c:f>
              <c:numCache>
                <c:formatCode>0%</c:formatCode>
                <c:ptCount val="5"/>
                <c:pt idx="0">
                  <c:v>0.61000000000000032</c:v>
                </c:pt>
                <c:pt idx="1">
                  <c:v>0.61000000000000032</c:v>
                </c:pt>
                <c:pt idx="2">
                  <c:v>0.41000000000000014</c:v>
                </c:pt>
                <c:pt idx="3">
                  <c:v>0.38000000000000017</c:v>
                </c:pt>
                <c:pt idx="4">
                  <c:v>0.18000000000000008</c:v>
                </c:pt>
              </c:numCache>
            </c:numRef>
          </c:val>
        </c:ser>
        <c:ser>
          <c:idx val="2"/>
          <c:order val="2"/>
          <c:tx>
            <c:strRef>
              <c:f>Sheet1!$A$4</c:f>
              <c:strCache>
                <c:ptCount val="1"/>
                <c:pt idx="0">
                  <c:v>No opinion</c:v>
                </c:pt>
              </c:strCache>
            </c:strRef>
          </c:tx>
          <c:spPr>
            <a:solidFill>
              <a:srgbClr val="C0C0C0"/>
            </a:solidFill>
            <a:ln w="12740">
              <a:solidFill>
                <a:schemeClr val="tx1"/>
              </a:solidFill>
              <a:prstDash val="solid"/>
            </a:ln>
          </c:spPr>
          <c:invertIfNegative val="0"/>
          <c:dLbls>
            <c:dLbl>
              <c:idx val="0"/>
              <c:layout>
                <c:manualLayout>
                  <c:x val="2.9695593182772692E-3"/>
                  <c:y val="-8.900986687058153E-3"/>
                </c:manualLayout>
              </c:layout>
              <c:dLblPos val="ctr"/>
              <c:showLegendKey val="0"/>
              <c:showVal val="1"/>
              <c:showCatName val="0"/>
              <c:showSerName val="0"/>
              <c:showPercent val="0"/>
              <c:showBubbleSize val="0"/>
            </c:dLbl>
            <c:dLbl>
              <c:idx val="1"/>
              <c:layout>
                <c:manualLayout>
                  <c:x val="-6.9942723864946047E-3"/>
                  <c:y val="-1.1673614713986065E-2"/>
                </c:manualLayout>
              </c:layout>
              <c:dLblPos val="ctr"/>
              <c:showLegendKey val="0"/>
              <c:showVal val="1"/>
              <c:showCatName val="0"/>
              <c:showSerName val="0"/>
              <c:showPercent val="0"/>
              <c:showBubbleSize val="0"/>
            </c:dLbl>
            <c:dLbl>
              <c:idx val="2"/>
              <c:layout>
                <c:manualLayout>
                  <c:x val="1.6043392862076201E-3"/>
                  <c:y val="-8.9009562344448141E-3"/>
                </c:manualLayout>
              </c:layout>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Sheet1!$B$1:$F$1</c:f>
              <c:strCache>
                <c:ptCount val="5"/>
                <c:pt idx="0">
                  <c:v>Family housing rentals</c:v>
                </c:pt>
                <c:pt idx="1">
                  <c:v>New business areas</c:v>
                </c:pt>
                <c:pt idx="2">
                  <c:v>Larger home businesses</c:v>
                </c:pt>
                <c:pt idx="3">
                  <c:v>Family housing construction</c:v>
                </c:pt>
                <c:pt idx="4">
                  <c:v>Encourage recreational uses</c:v>
                </c:pt>
              </c:strCache>
            </c:strRef>
          </c:cat>
          <c:val>
            <c:numRef>
              <c:f>Sheet1!$B$4:$F$4</c:f>
              <c:numCache>
                <c:formatCode>0%</c:formatCode>
                <c:ptCount val="5"/>
                <c:pt idx="0">
                  <c:v>0.19</c:v>
                </c:pt>
                <c:pt idx="1">
                  <c:v>0.16</c:v>
                </c:pt>
                <c:pt idx="2">
                  <c:v>0.26</c:v>
                </c:pt>
                <c:pt idx="3">
                  <c:v>0.21000000000000008</c:v>
                </c:pt>
                <c:pt idx="4">
                  <c:v>0.21000000000000008</c:v>
                </c:pt>
              </c:numCache>
            </c:numRef>
          </c:val>
        </c:ser>
        <c:dLbls>
          <c:showLegendKey val="0"/>
          <c:showVal val="1"/>
          <c:showCatName val="0"/>
          <c:showSerName val="0"/>
          <c:showPercent val="0"/>
          <c:showBubbleSize val="0"/>
        </c:dLbls>
        <c:gapWidth val="150"/>
        <c:overlap val="100"/>
        <c:axId val="47767552"/>
        <c:axId val="47769088"/>
      </c:barChart>
      <c:catAx>
        <c:axId val="47767552"/>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4" b="1" i="0" u="none" strike="noStrike" baseline="0">
                <a:solidFill>
                  <a:schemeClr val="tx1"/>
                </a:solidFill>
                <a:latin typeface="Arial"/>
                <a:ea typeface="Arial"/>
                <a:cs typeface="Arial"/>
              </a:defRPr>
            </a:pPr>
            <a:endParaRPr lang="en-US"/>
          </a:p>
        </c:txPr>
        <c:crossAx val="47769088"/>
        <c:crosses val="autoZero"/>
        <c:auto val="1"/>
        <c:lblAlgn val="ctr"/>
        <c:lblOffset val="100"/>
        <c:tickLblSkip val="1"/>
        <c:tickMarkSkip val="1"/>
        <c:noMultiLvlLbl val="0"/>
      </c:catAx>
      <c:valAx>
        <c:axId val="47769088"/>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47767552"/>
        <c:crosses val="autoZero"/>
        <c:crossBetween val="between"/>
      </c:valAx>
      <c:spPr>
        <a:noFill/>
        <a:ln w="25480">
          <a:noFill/>
        </a:ln>
      </c:spPr>
    </c:plotArea>
    <c:legend>
      <c:legendPos val="r"/>
      <c:layout>
        <c:manualLayout>
          <c:xMode val="edge"/>
          <c:yMode val="edge"/>
          <c:x val="0.81555153707052463"/>
          <c:y val="0.34750462107208985"/>
          <c:w val="0.17631103074141136"/>
          <c:h val="0.23844731977818903"/>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76818622696477"/>
          <c:y val="2.9574861367837338E-2"/>
          <c:w val="0.45295829291949657"/>
          <c:h val="0.86136783733826261"/>
        </c:manualLayout>
      </c:layout>
      <c:barChart>
        <c:barDir val="bar"/>
        <c:grouping val="percentStacked"/>
        <c:varyColors val="0"/>
        <c:ser>
          <c:idx val="0"/>
          <c:order val="0"/>
          <c:tx>
            <c:strRef>
              <c:f>Sheet1!$A$2</c:f>
              <c:strCache>
                <c:ptCount val="1"/>
                <c:pt idx="0">
                  <c:v>Very important</c:v>
                </c:pt>
              </c:strCache>
            </c:strRef>
          </c:tx>
          <c:spPr>
            <a:solidFill>
              <a:srgbClr val="808080"/>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Business opportunities</c:v>
                </c:pt>
                <c:pt idx="1">
                  <c:v>Current state/local taxes</c:v>
                </c:pt>
              </c:strCache>
            </c:strRef>
          </c:cat>
          <c:val>
            <c:numRef>
              <c:f>Sheet1!$B$2:$C$2</c:f>
              <c:numCache>
                <c:formatCode>0%</c:formatCode>
                <c:ptCount val="2"/>
                <c:pt idx="0">
                  <c:v>0.18000000000000008</c:v>
                </c:pt>
                <c:pt idx="1">
                  <c:v>0.52</c:v>
                </c:pt>
              </c:numCache>
            </c:numRef>
          </c:val>
        </c:ser>
        <c:ser>
          <c:idx val="1"/>
          <c:order val="1"/>
          <c:tx>
            <c:strRef>
              <c:f>Sheet1!$A$3</c:f>
              <c:strCache>
                <c:ptCount val="1"/>
                <c:pt idx="0">
                  <c:v>Somewhat important</c:v>
                </c:pt>
              </c:strCache>
            </c:strRef>
          </c:tx>
          <c:spPr>
            <a:solidFill>
              <a:srgbClr val="969696"/>
            </a:solidFill>
            <a:ln w="12740">
              <a:solidFill>
                <a:schemeClr val="tx1"/>
              </a:solidFill>
              <a:prstDash val="solid"/>
            </a:ln>
          </c:spPr>
          <c:invertIfNegative val="0"/>
          <c:dLbls>
            <c:dLbl>
              <c:idx val="2"/>
              <c:layout>
                <c:manualLayout>
                  <c:x val="4.9538844557478904E-3"/>
                  <c:y val="-8.9009562344448071E-3"/>
                </c:manualLayout>
              </c:layout>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Business opportunities</c:v>
                </c:pt>
                <c:pt idx="1">
                  <c:v>Current state/local taxes</c:v>
                </c:pt>
              </c:strCache>
            </c:strRef>
          </c:cat>
          <c:val>
            <c:numRef>
              <c:f>Sheet1!$B$3:$C$3</c:f>
              <c:numCache>
                <c:formatCode>0%</c:formatCode>
                <c:ptCount val="2"/>
                <c:pt idx="0">
                  <c:v>0.36000000000000015</c:v>
                </c:pt>
                <c:pt idx="1">
                  <c:v>0.35000000000000014</c:v>
                </c:pt>
              </c:numCache>
            </c:numRef>
          </c:val>
        </c:ser>
        <c:ser>
          <c:idx val="2"/>
          <c:order val="2"/>
          <c:tx>
            <c:strRef>
              <c:f>Sheet1!$A$4</c:f>
              <c:strCache>
                <c:ptCount val="1"/>
                <c:pt idx="0">
                  <c:v>Unimportant</c:v>
                </c:pt>
              </c:strCache>
            </c:strRef>
          </c:tx>
          <c:spPr>
            <a:solidFill>
              <a:srgbClr val="C0C0C0"/>
            </a:solidFill>
            <a:ln w="12740">
              <a:solidFill>
                <a:schemeClr val="tx1"/>
              </a:solidFill>
              <a:prstDash val="solid"/>
            </a:ln>
          </c:spPr>
          <c:invertIfNegative val="0"/>
          <c:dLbls>
            <c:dLbl>
              <c:idx val="0"/>
              <c:layout>
                <c:manualLayout>
                  <c:x val="1.8650859272639397E-3"/>
                  <c:y val="-1.2688794669897042E-2"/>
                </c:manualLayout>
              </c:layout>
              <c:dLblPos val="ctr"/>
              <c:showLegendKey val="0"/>
              <c:showVal val="1"/>
              <c:showCatName val="0"/>
              <c:showSerName val="0"/>
              <c:showPercent val="0"/>
              <c:showBubbleSize val="0"/>
            </c:dLbl>
            <c:dLbl>
              <c:idx val="1"/>
              <c:layout>
                <c:manualLayout>
                  <c:x val="5.6898986172770438E-4"/>
                  <c:y val="-8.6875832828588757E-3"/>
                </c:manualLayout>
              </c:layout>
              <c:dLblPos val="ctr"/>
              <c:showLegendKey val="0"/>
              <c:showVal val="1"/>
              <c:showCatName val="0"/>
              <c:showSerName val="0"/>
              <c:showPercent val="0"/>
              <c:showBubbleSize val="0"/>
            </c:dLbl>
            <c:dLbl>
              <c:idx val="2"/>
              <c:layout>
                <c:manualLayout>
                  <c:x val="1.8559720472805781E-3"/>
                  <c:y val="-9.0231824995997564E-2"/>
                </c:manualLayout>
              </c:layout>
              <c:dLblPos val="ctr"/>
              <c:showLegendKey val="0"/>
              <c:showVal val="1"/>
              <c:showCatName val="0"/>
              <c:showSerName val="0"/>
              <c:showPercent val="0"/>
              <c:showBubbleSize val="0"/>
            </c:dLbl>
            <c:dLbl>
              <c:idx val="3"/>
              <c:layout>
                <c:manualLayout>
                  <c:x val="1.44601908281235E-2"/>
                  <c:y val="-8.1913880009986673E-2"/>
                </c:manualLayout>
              </c:layout>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Business opportunities</c:v>
                </c:pt>
                <c:pt idx="1">
                  <c:v>Current state/local taxes</c:v>
                </c:pt>
              </c:strCache>
            </c:strRef>
          </c:cat>
          <c:val>
            <c:numRef>
              <c:f>Sheet1!$B$4:$C$4</c:f>
              <c:numCache>
                <c:formatCode>0%</c:formatCode>
                <c:ptCount val="2"/>
                <c:pt idx="0">
                  <c:v>0.4</c:v>
                </c:pt>
                <c:pt idx="1">
                  <c:v>6.0000000000000026E-2</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0"/>
              <c:layout>
                <c:manualLayout>
                  <c:x val="4.0323456496355707E-2"/>
                  <c:y val="-5.2041290160781892E-3"/>
                </c:manualLayout>
              </c:layout>
              <c:dLblPos val="ctr"/>
              <c:showLegendKey val="0"/>
              <c:showVal val="1"/>
              <c:showCatName val="0"/>
              <c:showSerName val="0"/>
              <c:showPercent val="0"/>
              <c:showBubbleSize val="0"/>
            </c:dLbl>
            <c:dLbl>
              <c:idx val="1"/>
              <c:layout>
                <c:manualLayout>
                  <c:x val="3.6118826917254931E-2"/>
                  <c:y val="-1.1673614713986065E-2"/>
                </c:manualLayout>
              </c:layout>
              <c:dLblPos val="ctr"/>
              <c:showLegendKey val="0"/>
              <c:showVal val="1"/>
              <c:showCatName val="0"/>
              <c:showSerName val="0"/>
              <c:showPercent val="0"/>
              <c:showBubbleSize val="0"/>
            </c:dLbl>
            <c:dLbl>
              <c:idx val="2"/>
              <c:layout>
                <c:manualLayout>
                  <c:x val="3.8058691126760351E-2"/>
                  <c:y val="-8.9009562344448071E-3"/>
                </c:manualLayout>
              </c:layout>
              <c:dLblPos val="ctr"/>
              <c:showLegendKey val="0"/>
              <c:showVal val="1"/>
              <c:showCatName val="0"/>
              <c:showSerName val="0"/>
              <c:showPercent val="0"/>
              <c:showBubbleSize val="0"/>
            </c:dLbl>
            <c:dLbl>
              <c:idx val="3"/>
              <c:layout>
                <c:manualLayout>
                  <c:x val="3.8703594865999204E-2"/>
                  <c:y val="-7.9767265903933505E-3"/>
                </c:manualLayout>
              </c:layout>
              <c:spPr>
                <a:solidFill>
                  <a:srgbClr val="FFFFFF"/>
                </a:solidFill>
                <a:ln w="25480">
                  <a:noFill/>
                </a:ln>
              </c:spPr>
              <c:txPr>
                <a:bodyPr/>
                <a:lstStyle/>
                <a:p>
                  <a:pPr>
                    <a:defRPr sz="1404" b="1" i="0" u="none" strike="noStrike" baseline="0">
                      <a:solidFill>
                        <a:schemeClr val="tx1"/>
                      </a:solidFill>
                      <a:latin typeface="Arial"/>
                      <a:ea typeface="Arial"/>
                      <a:cs typeface="Arial"/>
                    </a:defRPr>
                  </a:pPr>
                  <a:endParaRPr lang="en-US"/>
                </a:p>
              </c:txPr>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Business opportunities</c:v>
                </c:pt>
                <c:pt idx="1">
                  <c:v>Current state/local taxes</c:v>
                </c:pt>
              </c:strCache>
            </c:strRef>
          </c:cat>
          <c:val>
            <c:numRef>
              <c:f>Sheet1!$B$5:$C$5</c:f>
              <c:numCache>
                <c:formatCode>0%</c:formatCode>
                <c:ptCount val="2"/>
                <c:pt idx="0">
                  <c:v>6.0000000000000026E-2</c:v>
                </c:pt>
                <c:pt idx="1">
                  <c:v>7.0000000000000021E-2</c:v>
                </c:pt>
              </c:numCache>
            </c:numRef>
          </c:val>
        </c:ser>
        <c:dLbls>
          <c:showLegendKey val="0"/>
          <c:showVal val="1"/>
          <c:showCatName val="0"/>
          <c:showSerName val="0"/>
          <c:showPercent val="0"/>
          <c:showBubbleSize val="0"/>
        </c:dLbls>
        <c:gapWidth val="150"/>
        <c:overlap val="100"/>
        <c:axId val="34754944"/>
        <c:axId val="34756480"/>
      </c:barChart>
      <c:catAx>
        <c:axId val="34754944"/>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en-US"/>
          </a:p>
        </c:txPr>
        <c:crossAx val="34756480"/>
        <c:crosses val="autoZero"/>
        <c:auto val="1"/>
        <c:lblAlgn val="ctr"/>
        <c:lblOffset val="100"/>
        <c:tickLblSkip val="1"/>
        <c:tickMarkSkip val="1"/>
        <c:noMultiLvlLbl val="0"/>
      </c:catAx>
      <c:valAx>
        <c:axId val="34756480"/>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34754944"/>
        <c:crosses val="autoZero"/>
        <c:crossBetween val="between"/>
      </c:valAx>
      <c:spPr>
        <a:noFill/>
        <a:ln w="25480">
          <a:noFill/>
        </a:ln>
      </c:spPr>
    </c:plotArea>
    <c:legend>
      <c:legendPos val="r"/>
      <c:layout>
        <c:manualLayout>
          <c:xMode val="edge"/>
          <c:yMode val="edge"/>
          <c:x val="0.73811833171677987"/>
          <c:y val="0.34750462107208974"/>
          <c:w val="0.23656710722145191"/>
          <c:h val="0.24930442156268967"/>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76818622696488"/>
          <c:y val="2.9574861367837338E-2"/>
          <c:w val="0.45295829291949674"/>
          <c:h val="0.86136783733826261"/>
        </c:manualLayout>
      </c:layout>
      <c:barChart>
        <c:barDir val="bar"/>
        <c:grouping val="percentStacked"/>
        <c:varyColors val="0"/>
        <c:ser>
          <c:idx val="0"/>
          <c:order val="0"/>
          <c:tx>
            <c:strRef>
              <c:f>Sheet1!$A$2</c:f>
              <c:strCache>
                <c:ptCount val="1"/>
                <c:pt idx="0">
                  <c:v>Very important</c:v>
                </c:pt>
              </c:strCache>
            </c:strRef>
          </c:tx>
          <c:spPr>
            <a:solidFill>
              <a:srgbClr val="808080"/>
            </a:solidFill>
            <a:ln w="12740">
              <a:solidFill>
                <a:schemeClr val="tx1"/>
              </a:solidFill>
              <a:prstDash val="solid"/>
            </a:ln>
          </c:spPr>
          <c:invertIfNegative val="0"/>
          <c:dLbls>
            <c:dLbl>
              <c:idx val="0"/>
              <c:layout>
                <c:manualLayout>
                  <c:x val="1.6155088852988692E-2"/>
                  <c:y val="-0.12307692307692308"/>
                </c:manualLayout>
              </c:layout>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Business opportunities</c:v>
                </c:pt>
                <c:pt idx="1">
                  <c:v>Current state/local taxes</c:v>
                </c:pt>
              </c:strCache>
            </c:strRef>
          </c:cat>
          <c:val>
            <c:numRef>
              <c:f>Sheet1!$B$2:$C$2</c:f>
              <c:numCache>
                <c:formatCode>0%</c:formatCode>
                <c:ptCount val="2"/>
                <c:pt idx="0">
                  <c:v>6.0000000000000026E-2</c:v>
                </c:pt>
                <c:pt idx="1">
                  <c:v>0.47000000000000008</c:v>
                </c:pt>
              </c:numCache>
            </c:numRef>
          </c:val>
        </c:ser>
        <c:ser>
          <c:idx val="1"/>
          <c:order val="1"/>
          <c:tx>
            <c:strRef>
              <c:f>Sheet1!$A$3</c:f>
              <c:strCache>
                <c:ptCount val="1"/>
                <c:pt idx="0">
                  <c:v>Somewhat important</c:v>
                </c:pt>
              </c:strCache>
            </c:strRef>
          </c:tx>
          <c:spPr>
            <a:solidFill>
              <a:srgbClr val="969696"/>
            </a:solidFill>
            <a:ln w="12740">
              <a:solidFill>
                <a:schemeClr val="tx1"/>
              </a:solidFill>
              <a:prstDash val="solid"/>
            </a:ln>
          </c:spPr>
          <c:invertIfNegative val="0"/>
          <c:dLbls>
            <c:dLbl>
              <c:idx val="2"/>
              <c:layout>
                <c:manualLayout>
                  <c:x val="4.9538844557478904E-3"/>
                  <c:y val="-8.9009562344448141E-3"/>
                </c:manualLayout>
              </c:layout>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Business opportunities</c:v>
                </c:pt>
                <c:pt idx="1">
                  <c:v>Current state/local taxes</c:v>
                </c:pt>
              </c:strCache>
            </c:strRef>
          </c:cat>
          <c:val>
            <c:numRef>
              <c:f>Sheet1!$B$3:$C$3</c:f>
              <c:numCache>
                <c:formatCode>0%</c:formatCode>
                <c:ptCount val="2"/>
                <c:pt idx="0">
                  <c:v>0.31000000000000016</c:v>
                </c:pt>
                <c:pt idx="1">
                  <c:v>0.44</c:v>
                </c:pt>
              </c:numCache>
            </c:numRef>
          </c:val>
        </c:ser>
        <c:ser>
          <c:idx val="2"/>
          <c:order val="2"/>
          <c:tx>
            <c:strRef>
              <c:f>Sheet1!$A$4</c:f>
              <c:strCache>
                <c:ptCount val="1"/>
                <c:pt idx="0">
                  <c:v>Unimportant</c:v>
                </c:pt>
              </c:strCache>
            </c:strRef>
          </c:tx>
          <c:spPr>
            <a:solidFill>
              <a:srgbClr val="C0C0C0"/>
            </a:solidFill>
            <a:ln w="12740">
              <a:solidFill>
                <a:schemeClr val="tx1"/>
              </a:solidFill>
              <a:prstDash val="solid"/>
            </a:ln>
          </c:spPr>
          <c:invertIfNegative val="0"/>
          <c:dLbls>
            <c:dLbl>
              <c:idx val="0"/>
              <c:layout>
                <c:manualLayout>
                  <c:x val="-4.5970768193555776E-3"/>
                  <c:y val="5.7727437916414368E-3"/>
                </c:manualLayout>
              </c:layout>
              <c:dLblPos val="ctr"/>
              <c:showLegendKey val="0"/>
              <c:showVal val="1"/>
              <c:showCatName val="0"/>
              <c:showSerName val="0"/>
              <c:showPercent val="0"/>
              <c:showBubbleSize val="0"/>
            </c:dLbl>
            <c:dLbl>
              <c:idx val="1"/>
              <c:layout>
                <c:manualLayout>
                  <c:x val="8.6465342882220582E-3"/>
                  <c:y val="-8.6875832828588757E-3"/>
                </c:manualLayout>
              </c:layout>
              <c:dLblPos val="ctr"/>
              <c:showLegendKey val="0"/>
              <c:showVal val="1"/>
              <c:showCatName val="0"/>
              <c:showSerName val="0"/>
              <c:showPercent val="0"/>
              <c:showBubbleSize val="0"/>
            </c:dLbl>
            <c:dLbl>
              <c:idx val="2"/>
              <c:layout>
                <c:manualLayout>
                  <c:x val="1.8559720472805781E-3"/>
                  <c:y val="-9.0231824995997564E-2"/>
                </c:manualLayout>
              </c:layout>
              <c:dLblPos val="ctr"/>
              <c:showLegendKey val="0"/>
              <c:showVal val="1"/>
              <c:showCatName val="0"/>
              <c:showSerName val="0"/>
              <c:showPercent val="0"/>
              <c:showBubbleSize val="0"/>
            </c:dLbl>
            <c:dLbl>
              <c:idx val="3"/>
              <c:layout>
                <c:manualLayout>
                  <c:x val="1.44601908281235E-2"/>
                  <c:y val="-8.1913880009986673E-2"/>
                </c:manualLayout>
              </c:layout>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Business opportunities</c:v>
                </c:pt>
                <c:pt idx="1">
                  <c:v>Current state/local taxes</c:v>
                </c:pt>
              </c:strCache>
            </c:strRef>
          </c:cat>
          <c:val>
            <c:numRef>
              <c:f>Sheet1!$B$4:$C$4</c:f>
              <c:numCache>
                <c:formatCode>0%</c:formatCode>
                <c:ptCount val="2"/>
                <c:pt idx="0">
                  <c:v>0.60000000000000031</c:v>
                </c:pt>
                <c:pt idx="1">
                  <c:v>7.0000000000000021E-2</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0"/>
              <c:layout>
                <c:manualLayout>
                  <c:x val="4.0323456496355707E-2"/>
                  <c:y val="-5.2041290160781892E-3"/>
                </c:manualLayout>
              </c:layout>
              <c:dLblPos val="ctr"/>
              <c:showLegendKey val="0"/>
              <c:showVal val="1"/>
              <c:showCatName val="0"/>
              <c:showSerName val="0"/>
              <c:showPercent val="0"/>
              <c:showBubbleSize val="0"/>
            </c:dLbl>
            <c:dLbl>
              <c:idx val="1"/>
              <c:layout>
                <c:manualLayout>
                  <c:x val="3.6118826917254931E-2"/>
                  <c:y val="-1.1673614713986065E-2"/>
                </c:manualLayout>
              </c:layout>
              <c:dLblPos val="ctr"/>
              <c:showLegendKey val="0"/>
              <c:showVal val="1"/>
              <c:showCatName val="0"/>
              <c:showSerName val="0"/>
              <c:showPercent val="0"/>
              <c:showBubbleSize val="0"/>
            </c:dLbl>
            <c:dLbl>
              <c:idx val="2"/>
              <c:layout>
                <c:manualLayout>
                  <c:x val="3.8058691126760351E-2"/>
                  <c:y val="-8.9009562344448141E-3"/>
                </c:manualLayout>
              </c:layout>
              <c:dLblPos val="ctr"/>
              <c:showLegendKey val="0"/>
              <c:showVal val="1"/>
              <c:showCatName val="0"/>
              <c:showSerName val="0"/>
              <c:showPercent val="0"/>
              <c:showBubbleSize val="0"/>
            </c:dLbl>
            <c:dLbl>
              <c:idx val="3"/>
              <c:layout>
                <c:manualLayout>
                  <c:x val="3.8703594865999204E-2"/>
                  <c:y val="-7.9767265903933574E-3"/>
                </c:manualLayout>
              </c:layout>
              <c:spPr>
                <a:solidFill>
                  <a:srgbClr val="FFFFFF"/>
                </a:solidFill>
                <a:ln w="25480">
                  <a:noFill/>
                </a:ln>
              </c:spPr>
              <c:txPr>
                <a:bodyPr/>
                <a:lstStyle/>
                <a:p>
                  <a:pPr>
                    <a:defRPr sz="1404" b="1" i="0" u="none" strike="noStrike" baseline="0">
                      <a:solidFill>
                        <a:schemeClr val="tx1"/>
                      </a:solidFill>
                      <a:latin typeface="Arial"/>
                      <a:ea typeface="Arial"/>
                      <a:cs typeface="Arial"/>
                    </a:defRPr>
                  </a:pPr>
                  <a:endParaRPr lang="en-US"/>
                </a:p>
              </c:txPr>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Business opportunities</c:v>
                </c:pt>
                <c:pt idx="1">
                  <c:v>Current state/local taxes</c:v>
                </c:pt>
              </c:strCache>
            </c:strRef>
          </c:cat>
          <c:val>
            <c:numRef>
              <c:f>Sheet1!$B$5:$C$5</c:f>
              <c:numCache>
                <c:formatCode>0%</c:formatCode>
                <c:ptCount val="2"/>
                <c:pt idx="0">
                  <c:v>3.0000000000000002E-2</c:v>
                </c:pt>
                <c:pt idx="1">
                  <c:v>2.0000000000000011E-2</c:v>
                </c:pt>
              </c:numCache>
            </c:numRef>
          </c:val>
        </c:ser>
        <c:dLbls>
          <c:showLegendKey val="0"/>
          <c:showVal val="1"/>
          <c:showCatName val="0"/>
          <c:showSerName val="0"/>
          <c:showPercent val="0"/>
          <c:showBubbleSize val="0"/>
        </c:dLbls>
        <c:gapWidth val="150"/>
        <c:overlap val="100"/>
        <c:axId val="36319616"/>
        <c:axId val="36321152"/>
      </c:barChart>
      <c:catAx>
        <c:axId val="36319616"/>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en-US"/>
          </a:p>
        </c:txPr>
        <c:crossAx val="36321152"/>
        <c:crosses val="autoZero"/>
        <c:auto val="1"/>
        <c:lblAlgn val="ctr"/>
        <c:lblOffset val="100"/>
        <c:tickLblSkip val="1"/>
        <c:tickMarkSkip val="1"/>
        <c:noMultiLvlLbl val="0"/>
      </c:catAx>
      <c:valAx>
        <c:axId val="36321152"/>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36319616"/>
        <c:crosses val="autoZero"/>
        <c:crossBetween val="between"/>
      </c:valAx>
      <c:spPr>
        <a:noFill/>
        <a:ln w="25480">
          <a:noFill/>
        </a:ln>
      </c:spPr>
    </c:plotArea>
    <c:legend>
      <c:legendPos val="r"/>
      <c:layout>
        <c:manualLayout>
          <c:xMode val="edge"/>
          <c:yMode val="edge"/>
          <c:x val="0.73811833171677987"/>
          <c:y val="0.3475046210720899"/>
          <c:w val="0.23656710722145191"/>
          <c:h val="0.24930442156268975"/>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6556741028128"/>
          <c:y val="2.9574861367837334E-2"/>
          <c:w val="0.5160038797284191"/>
          <c:h val="0.86136783733826261"/>
        </c:manualLayout>
      </c:layout>
      <c:barChart>
        <c:barDir val="bar"/>
        <c:grouping val="percentStacked"/>
        <c:varyColors val="0"/>
        <c:ser>
          <c:idx val="0"/>
          <c:order val="0"/>
          <c:tx>
            <c:strRef>
              <c:f>Sheet1!$A$2</c:f>
              <c:strCache>
                <c:ptCount val="1"/>
                <c:pt idx="0">
                  <c:v>Excellent</c:v>
                </c:pt>
              </c:strCache>
            </c:strRef>
          </c:tx>
          <c:spPr>
            <a:solidFill>
              <a:srgbClr val="808080"/>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Sheet1!$B$1:$E$1</c:f>
              <c:strCache>
                <c:ptCount val="4"/>
                <c:pt idx="0">
                  <c:v>Zoning Board</c:v>
                </c:pt>
                <c:pt idx="1">
                  <c:v>Planning Board</c:v>
                </c:pt>
                <c:pt idx="2">
                  <c:v>Selectmen</c:v>
                </c:pt>
                <c:pt idx="3">
                  <c:v>Conservation Commission</c:v>
                </c:pt>
              </c:strCache>
            </c:strRef>
          </c:cat>
          <c:val>
            <c:numRef>
              <c:f>Sheet1!$B$2:$E$2</c:f>
              <c:numCache>
                <c:formatCode>0%</c:formatCode>
                <c:ptCount val="4"/>
                <c:pt idx="0">
                  <c:v>0.11</c:v>
                </c:pt>
                <c:pt idx="1">
                  <c:v>0.15000000000000008</c:v>
                </c:pt>
                <c:pt idx="2">
                  <c:v>0.15000000000000008</c:v>
                </c:pt>
                <c:pt idx="3">
                  <c:v>0.26</c:v>
                </c:pt>
              </c:numCache>
            </c:numRef>
          </c:val>
        </c:ser>
        <c:ser>
          <c:idx val="1"/>
          <c:order val="1"/>
          <c:tx>
            <c:strRef>
              <c:f>Sheet1!$A$3</c:f>
              <c:strCache>
                <c:ptCount val="1"/>
                <c:pt idx="0">
                  <c:v>Adequate</c:v>
                </c:pt>
              </c:strCache>
            </c:strRef>
          </c:tx>
          <c:spPr>
            <a:solidFill>
              <a:srgbClr val="969696"/>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Sheet1!$B$1:$E$1</c:f>
              <c:strCache>
                <c:ptCount val="4"/>
                <c:pt idx="0">
                  <c:v>Zoning Board</c:v>
                </c:pt>
                <c:pt idx="1">
                  <c:v>Planning Board</c:v>
                </c:pt>
                <c:pt idx="2">
                  <c:v>Selectmen</c:v>
                </c:pt>
                <c:pt idx="3">
                  <c:v>Conservation Commission</c:v>
                </c:pt>
              </c:strCache>
            </c:strRef>
          </c:cat>
          <c:val>
            <c:numRef>
              <c:f>Sheet1!$B$3:$E$3</c:f>
              <c:numCache>
                <c:formatCode>0%</c:formatCode>
                <c:ptCount val="4"/>
                <c:pt idx="0">
                  <c:v>0.44</c:v>
                </c:pt>
                <c:pt idx="1">
                  <c:v>0.56999999999999995</c:v>
                </c:pt>
                <c:pt idx="2">
                  <c:v>0.61000000000000032</c:v>
                </c:pt>
                <c:pt idx="3">
                  <c:v>0.49000000000000016</c:v>
                </c:pt>
              </c:numCache>
            </c:numRef>
          </c:val>
        </c:ser>
        <c:ser>
          <c:idx val="2"/>
          <c:order val="2"/>
          <c:tx>
            <c:strRef>
              <c:f>Sheet1!$A$4</c:f>
              <c:strCache>
                <c:ptCount val="1"/>
                <c:pt idx="0">
                  <c:v>Inadequate</c:v>
                </c:pt>
              </c:strCache>
            </c:strRef>
          </c:tx>
          <c:spPr>
            <a:solidFill>
              <a:srgbClr val="C0C0C0"/>
            </a:solidFill>
            <a:ln w="12740">
              <a:solidFill>
                <a:schemeClr val="tx1"/>
              </a:solidFill>
              <a:prstDash val="solid"/>
            </a:ln>
          </c:spPr>
          <c:invertIfNegative val="0"/>
          <c:dLbls>
            <c:dLbl>
              <c:idx val="3"/>
              <c:layout>
                <c:manualLayout>
                  <c:x val="0"/>
                  <c:y val="-0.08"/>
                </c:manualLayout>
              </c:layout>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Sheet1!$B$1:$E$1</c:f>
              <c:strCache>
                <c:ptCount val="4"/>
                <c:pt idx="0">
                  <c:v>Zoning Board</c:v>
                </c:pt>
                <c:pt idx="1">
                  <c:v>Planning Board</c:v>
                </c:pt>
                <c:pt idx="2">
                  <c:v>Selectmen</c:v>
                </c:pt>
                <c:pt idx="3">
                  <c:v>Conservation Commission</c:v>
                </c:pt>
              </c:strCache>
            </c:strRef>
          </c:cat>
          <c:val>
            <c:numRef>
              <c:f>Sheet1!$B$4:$E$4</c:f>
              <c:numCache>
                <c:formatCode>0%</c:formatCode>
                <c:ptCount val="4"/>
                <c:pt idx="0">
                  <c:v>0.1</c:v>
                </c:pt>
                <c:pt idx="1">
                  <c:v>0.1</c:v>
                </c:pt>
                <c:pt idx="2">
                  <c:v>7.0000000000000021E-2</c:v>
                </c:pt>
                <c:pt idx="3">
                  <c:v>2.0000000000000011E-2</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3"/>
              <c:layout>
                <c:manualLayout>
                  <c:x val="-3.8631793758228616E-3"/>
                  <c:y val="-7.9767265903933435E-3"/>
                </c:manualLayout>
              </c:layout>
              <c:spPr>
                <a:solidFill>
                  <a:srgbClr val="FFFFFF"/>
                </a:solidFill>
                <a:ln w="25480">
                  <a:noFill/>
                </a:ln>
              </c:spPr>
              <c:txPr>
                <a:bodyPr/>
                <a:lstStyle/>
                <a:p>
                  <a:pPr>
                    <a:defRPr sz="1404" b="1" i="0" u="none" strike="noStrike" baseline="0">
                      <a:solidFill>
                        <a:schemeClr val="tx1"/>
                      </a:solidFill>
                      <a:latin typeface="Arial"/>
                      <a:ea typeface="Arial"/>
                      <a:cs typeface="Arial"/>
                    </a:defRPr>
                  </a:pPr>
                  <a:endParaRPr lang="en-US"/>
                </a:p>
              </c:txPr>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Sheet1!$B$1:$E$1</c:f>
              <c:strCache>
                <c:ptCount val="4"/>
                <c:pt idx="0">
                  <c:v>Zoning Board</c:v>
                </c:pt>
                <c:pt idx="1">
                  <c:v>Planning Board</c:v>
                </c:pt>
                <c:pt idx="2">
                  <c:v>Selectmen</c:v>
                </c:pt>
                <c:pt idx="3">
                  <c:v>Conservation Commission</c:v>
                </c:pt>
              </c:strCache>
            </c:strRef>
          </c:cat>
          <c:val>
            <c:numRef>
              <c:f>Sheet1!$B$5:$E$5</c:f>
              <c:numCache>
                <c:formatCode>0%</c:formatCode>
                <c:ptCount val="4"/>
                <c:pt idx="0">
                  <c:v>0.34</c:v>
                </c:pt>
                <c:pt idx="1">
                  <c:v>0.18000000000000008</c:v>
                </c:pt>
                <c:pt idx="2">
                  <c:v>0.18000000000000008</c:v>
                </c:pt>
                <c:pt idx="3">
                  <c:v>0.23</c:v>
                </c:pt>
              </c:numCache>
            </c:numRef>
          </c:val>
        </c:ser>
        <c:dLbls>
          <c:showLegendKey val="0"/>
          <c:showVal val="1"/>
          <c:showCatName val="0"/>
          <c:showSerName val="0"/>
          <c:showPercent val="0"/>
          <c:showBubbleSize val="0"/>
        </c:dLbls>
        <c:gapWidth val="150"/>
        <c:overlap val="100"/>
        <c:axId val="36387840"/>
        <c:axId val="36401920"/>
      </c:barChart>
      <c:catAx>
        <c:axId val="36387840"/>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4" b="1" i="0" u="none" strike="noStrike" baseline="0">
                <a:solidFill>
                  <a:schemeClr val="tx1"/>
                </a:solidFill>
                <a:latin typeface="Arial"/>
                <a:ea typeface="Arial"/>
                <a:cs typeface="Arial"/>
              </a:defRPr>
            </a:pPr>
            <a:endParaRPr lang="en-US"/>
          </a:p>
        </c:txPr>
        <c:crossAx val="36401920"/>
        <c:crosses val="autoZero"/>
        <c:auto val="1"/>
        <c:lblAlgn val="ctr"/>
        <c:lblOffset val="100"/>
        <c:tickLblSkip val="1"/>
        <c:tickMarkSkip val="1"/>
        <c:noMultiLvlLbl val="0"/>
      </c:catAx>
      <c:valAx>
        <c:axId val="36401920"/>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36387840"/>
        <c:crosses val="autoZero"/>
        <c:crossBetween val="between"/>
      </c:valAx>
      <c:spPr>
        <a:noFill/>
        <a:ln w="25480">
          <a:noFill/>
        </a:ln>
      </c:spPr>
    </c:plotArea>
    <c:legend>
      <c:legendPos val="r"/>
      <c:layout>
        <c:manualLayout>
          <c:xMode val="edge"/>
          <c:yMode val="edge"/>
          <c:x val="0.83996120271581065"/>
          <c:y val="0.34750462107208951"/>
          <c:w val="0.15227934044616942"/>
          <c:h val="0.23844731977818892"/>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730"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6556741028128"/>
          <c:y val="2.9574861367837334E-2"/>
          <c:w val="0.5160038797284191"/>
          <c:h val="0.86136783733826261"/>
        </c:manualLayout>
      </c:layout>
      <c:barChart>
        <c:barDir val="bar"/>
        <c:grouping val="percentStacked"/>
        <c:varyColors val="0"/>
        <c:ser>
          <c:idx val="0"/>
          <c:order val="0"/>
          <c:tx>
            <c:strRef>
              <c:f>Sheet1!$A$2</c:f>
              <c:strCache>
                <c:ptCount val="1"/>
                <c:pt idx="0">
                  <c:v>Excellent</c:v>
                </c:pt>
              </c:strCache>
            </c:strRef>
          </c:tx>
          <c:spPr>
            <a:solidFill>
              <a:srgbClr val="808080"/>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Sheet1!$B$1:$E$1</c:f>
              <c:strCache>
                <c:ptCount val="4"/>
                <c:pt idx="0">
                  <c:v>Zoning Board</c:v>
                </c:pt>
                <c:pt idx="1">
                  <c:v>Planning Board</c:v>
                </c:pt>
                <c:pt idx="2">
                  <c:v>Selectmen</c:v>
                </c:pt>
                <c:pt idx="3">
                  <c:v>Conservation Commission</c:v>
                </c:pt>
              </c:strCache>
            </c:strRef>
          </c:cat>
          <c:val>
            <c:numRef>
              <c:f>Sheet1!$B$2:$E$2</c:f>
              <c:numCache>
                <c:formatCode>0%</c:formatCode>
                <c:ptCount val="4"/>
                <c:pt idx="0">
                  <c:v>7.0000000000000021E-2</c:v>
                </c:pt>
                <c:pt idx="1">
                  <c:v>0.11</c:v>
                </c:pt>
                <c:pt idx="2">
                  <c:v>0.11</c:v>
                </c:pt>
                <c:pt idx="3">
                  <c:v>0.14000000000000001</c:v>
                </c:pt>
              </c:numCache>
            </c:numRef>
          </c:val>
        </c:ser>
        <c:ser>
          <c:idx val="1"/>
          <c:order val="1"/>
          <c:tx>
            <c:strRef>
              <c:f>Sheet1!$A$3</c:f>
              <c:strCache>
                <c:ptCount val="1"/>
                <c:pt idx="0">
                  <c:v>Adequate</c:v>
                </c:pt>
              </c:strCache>
            </c:strRef>
          </c:tx>
          <c:spPr>
            <a:solidFill>
              <a:srgbClr val="969696"/>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Sheet1!$B$1:$E$1</c:f>
              <c:strCache>
                <c:ptCount val="4"/>
                <c:pt idx="0">
                  <c:v>Zoning Board</c:v>
                </c:pt>
                <c:pt idx="1">
                  <c:v>Planning Board</c:v>
                </c:pt>
                <c:pt idx="2">
                  <c:v>Selectmen</c:v>
                </c:pt>
                <c:pt idx="3">
                  <c:v>Conservation Commission</c:v>
                </c:pt>
              </c:strCache>
            </c:strRef>
          </c:cat>
          <c:val>
            <c:numRef>
              <c:f>Sheet1!$B$3:$E$3</c:f>
              <c:numCache>
                <c:formatCode>0%</c:formatCode>
                <c:ptCount val="4"/>
                <c:pt idx="0">
                  <c:v>0.25</c:v>
                </c:pt>
                <c:pt idx="1">
                  <c:v>0.33000000000000024</c:v>
                </c:pt>
                <c:pt idx="2">
                  <c:v>0.35000000000000014</c:v>
                </c:pt>
                <c:pt idx="3">
                  <c:v>0.34</c:v>
                </c:pt>
              </c:numCache>
            </c:numRef>
          </c:val>
        </c:ser>
        <c:ser>
          <c:idx val="2"/>
          <c:order val="2"/>
          <c:tx>
            <c:strRef>
              <c:f>Sheet1!$A$4</c:f>
              <c:strCache>
                <c:ptCount val="1"/>
                <c:pt idx="0">
                  <c:v>Inadequate</c:v>
                </c:pt>
              </c:strCache>
            </c:strRef>
          </c:tx>
          <c:spPr>
            <a:solidFill>
              <a:srgbClr val="C0C0C0"/>
            </a:solidFill>
            <a:ln w="12740">
              <a:solidFill>
                <a:schemeClr val="tx1"/>
              </a:solidFill>
              <a:prstDash val="solid"/>
            </a:ln>
          </c:spPr>
          <c:invertIfNegative val="0"/>
          <c:dLbls>
            <c:dLbl>
              <c:idx val="0"/>
              <c:layout>
                <c:manualLayout>
                  <c:x val="8.0775444264943458E-3"/>
                  <c:y val="-8.9230769230769225E-2"/>
                </c:manualLayout>
              </c:layout>
              <c:showLegendKey val="0"/>
              <c:showVal val="1"/>
              <c:showCatName val="0"/>
              <c:showSerName val="0"/>
              <c:showPercent val="0"/>
              <c:showBubbleSize val="0"/>
            </c:dLbl>
            <c:dLbl>
              <c:idx val="1"/>
              <c:layout>
                <c:manualLayout>
                  <c:x val="1.6155088852989284E-3"/>
                  <c:y val="-7.6923076923076927E-2"/>
                </c:manualLayout>
              </c:layout>
              <c:showLegendKey val="0"/>
              <c:showVal val="1"/>
              <c:showCatName val="0"/>
              <c:showSerName val="0"/>
              <c:showPercent val="0"/>
              <c:showBubbleSize val="0"/>
            </c:dLbl>
            <c:dLbl>
              <c:idx val="2"/>
              <c:layout>
                <c:manualLayout>
                  <c:x val="0"/>
                  <c:y val="-8.3076923076923076E-2"/>
                </c:manualLayout>
              </c:layout>
              <c:showLegendKey val="0"/>
              <c:showVal val="1"/>
              <c:showCatName val="0"/>
              <c:showSerName val="0"/>
              <c:showPercent val="0"/>
              <c:showBubbleSize val="0"/>
            </c:dLbl>
            <c:dLbl>
              <c:idx val="3"/>
              <c:layout>
                <c:manualLayout>
                  <c:x val="-4.8465266558966073E-3"/>
                  <c:y val="-8.9230769230769238E-2"/>
                </c:manualLayout>
              </c:layout>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Sheet1!$B$1:$E$1</c:f>
              <c:strCache>
                <c:ptCount val="4"/>
                <c:pt idx="0">
                  <c:v>Zoning Board</c:v>
                </c:pt>
                <c:pt idx="1">
                  <c:v>Planning Board</c:v>
                </c:pt>
                <c:pt idx="2">
                  <c:v>Selectmen</c:v>
                </c:pt>
                <c:pt idx="3">
                  <c:v>Conservation Commission</c:v>
                </c:pt>
              </c:strCache>
            </c:strRef>
          </c:cat>
          <c:val>
            <c:numRef>
              <c:f>Sheet1!$B$4:$E$4</c:f>
              <c:numCache>
                <c:formatCode>0%</c:formatCode>
                <c:ptCount val="4"/>
                <c:pt idx="0">
                  <c:v>2.0000000000000011E-2</c:v>
                </c:pt>
                <c:pt idx="1">
                  <c:v>4.0000000000000022E-2</c:v>
                </c:pt>
                <c:pt idx="2">
                  <c:v>1.0000000000000005E-2</c:v>
                </c:pt>
                <c:pt idx="3">
                  <c:v>1.0000000000000005E-2</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3"/>
              <c:spPr>
                <a:solidFill>
                  <a:srgbClr val="FFFFFF"/>
                </a:solid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Sheet1!$B$1:$E$1</c:f>
              <c:strCache>
                <c:ptCount val="4"/>
                <c:pt idx="0">
                  <c:v>Zoning Board</c:v>
                </c:pt>
                <c:pt idx="1">
                  <c:v>Planning Board</c:v>
                </c:pt>
                <c:pt idx="2">
                  <c:v>Selectmen</c:v>
                </c:pt>
                <c:pt idx="3">
                  <c:v>Conservation Commission</c:v>
                </c:pt>
              </c:strCache>
            </c:strRef>
          </c:cat>
          <c:val>
            <c:numRef>
              <c:f>Sheet1!$B$5:$E$5</c:f>
              <c:numCache>
                <c:formatCode>0%</c:formatCode>
                <c:ptCount val="4"/>
                <c:pt idx="0">
                  <c:v>0.66000000000000036</c:v>
                </c:pt>
                <c:pt idx="1">
                  <c:v>0.53</c:v>
                </c:pt>
                <c:pt idx="2">
                  <c:v>0.53</c:v>
                </c:pt>
                <c:pt idx="3">
                  <c:v>0.51</c:v>
                </c:pt>
              </c:numCache>
            </c:numRef>
          </c:val>
        </c:ser>
        <c:dLbls>
          <c:showLegendKey val="0"/>
          <c:showVal val="1"/>
          <c:showCatName val="0"/>
          <c:showSerName val="0"/>
          <c:showPercent val="0"/>
          <c:showBubbleSize val="0"/>
        </c:dLbls>
        <c:gapWidth val="150"/>
        <c:overlap val="100"/>
        <c:axId val="37088256"/>
        <c:axId val="36451072"/>
      </c:barChart>
      <c:catAx>
        <c:axId val="37088256"/>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4" b="1" i="0" u="none" strike="noStrike" baseline="0">
                <a:solidFill>
                  <a:schemeClr val="tx1"/>
                </a:solidFill>
                <a:latin typeface="Arial"/>
                <a:ea typeface="Arial"/>
                <a:cs typeface="Arial"/>
              </a:defRPr>
            </a:pPr>
            <a:endParaRPr lang="en-US"/>
          </a:p>
        </c:txPr>
        <c:crossAx val="36451072"/>
        <c:crosses val="autoZero"/>
        <c:auto val="1"/>
        <c:lblAlgn val="ctr"/>
        <c:lblOffset val="100"/>
        <c:tickLblSkip val="1"/>
        <c:tickMarkSkip val="1"/>
        <c:noMultiLvlLbl val="0"/>
      </c:catAx>
      <c:valAx>
        <c:axId val="36451072"/>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37088256"/>
        <c:crosses val="autoZero"/>
        <c:crossBetween val="between"/>
      </c:valAx>
      <c:spPr>
        <a:noFill/>
        <a:ln w="25480">
          <a:noFill/>
        </a:ln>
      </c:spPr>
    </c:plotArea>
    <c:legend>
      <c:legendPos val="r"/>
      <c:layout>
        <c:manualLayout>
          <c:xMode val="edge"/>
          <c:yMode val="edge"/>
          <c:x val="0.83996120271581065"/>
          <c:y val="0.34750462107208951"/>
          <c:w val="0.15227934044616942"/>
          <c:h val="0.23844731977818892"/>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76818622696463"/>
          <c:y val="2.9574861367837334E-2"/>
          <c:w val="0.5518913676042676"/>
          <c:h val="0.86136783733826261"/>
        </c:manualLayout>
      </c:layout>
      <c:barChart>
        <c:barDir val="bar"/>
        <c:grouping val="percentStacked"/>
        <c:varyColors val="0"/>
        <c:ser>
          <c:idx val="0"/>
          <c:order val="0"/>
          <c:tx>
            <c:strRef>
              <c:f>Sheet1!$A$2</c:f>
              <c:strCache>
                <c:ptCount val="1"/>
                <c:pt idx="0">
                  <c:v>Excellent</c:v>
                </c:pt>
              </c:strCache>
            </c:strRef>
          </c:tx>
          <c:spPr>
            <a:solidFill>
              <a:srgbClr val="808080"/>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High School</c:v>
                </c:pt>
                <c:pt idx="1">
                  <c:v>Middle School</c:v>
                </c:pt>
                <c:pt idx="2">
                  <c:v>Grammar School</c:v>
                </c:pt>
              </c:strCache>
            </c:strRef>
          </c:cat>
          <c:val>
            <c:numRef>
              <c:f>Sheet1!$B$2:$D$2</c:f>
              <c:numCache>
                <c:formatCode>0%</c:formatCode>
                <c:ptCount val="3"/>
                <c:pt idx="0">
                  <c:v>0.1</c:v>
                </c:pt>
                <c:pt idx="1">
                  <c:v>0.27</c:v>
                </c:pt>
                <c:pt idx="2">
                  <c:v>0.49000000000000016</c:v>
                </c:pt>
              </c:numCache>
            </c:numRef>
          </c:val>
        </c:ser>
        <c:ser>
          <c:idx val="1"/>
          <c:order val="1"/>
          <c:tx>
            <c:strRef>
              <c:f>Sheet1!$A$3</c:f>
              <c:strCache>
                <c:ptCount val="1"/>
                <c:pt idx="0">
                  <c:v>Adequate</c:v>
                </c:pt>
              </c:strCache>
            </c:strRef>
          </c:tx>
          <c:spPr>
            <a:solidFill>
              <a:srgbClr val="969696"/>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High School</c:v>
                </c:pt>
                <c:pt idx="1">
                  <c:v>Middle School</c:v>
                </c:pt>
                <c:pt idx="2">
                  <c:v>Grammar School</c:v>
                </c:pt>
              </c:strCache>
            </c:strRef>
          </c:cat>
          <c:val>
            <c:numRef>
              <c:f>Sheet1!$B$3:$D$3</c:f>
              <c:numCache>
                <c:formatCode>0%</c:formatCode>
                <c:ptCount val="3"/>
                <c:pt idx="0">
                  <c:v>0.45</c:v>
                </c:pt>
                <c:pt idx="1">
                  <c:v>0.38000000000000017</c:v>
                </c:pt>
                <c:pt idx="2">
                  <c:v>0.19</c:v>
                </c:pt>
              </c:numCache>
            </c:numRef>
          </c:val>
        </c:ser>
        <c:ser>
          <c:idx val="2"/>
          <c:order val="2"/>
          <c:tx>
            <c:strRef>
              <c:f>Sheet1!$A$4</c:f>
              <c:strCache>
                <c:ptCount val="1"/>
                <c:pt idx="0">
                  <c:v>Inadequate</c:v>
                </c:pt>
              </c:strCache>
            </c:strRef>
          </c:tx>
          <c:spPr>
            <a:solidFill>
              <a:srgbClr val="C0C0C0"/>
            </a:solidFill>
            <a:ln w="12740">
              <a:solidFill>
                <a:schemeClr val="tx1"/>
              </a:solidFill>
              <a:prstDash val="solid"/>
            </a:ln>
          </c:spPr>
          <c:invertIfNegative val="0"/>
          <c:dLbls>
            <c:dLbl>
              <c:idx val="1"/>
              <c:layout>
                <c:manualLayout>
                  <c:x val="1.6155088852988692E-3"/>
                  <c:y val="-0.10153846153846154"/>
                </c:manualLayout>
              </c:layout>
              <c:showLegendKey val="0"/>
              <c:showVal val="1"/>
              <c:showCatName val="0"/>
              <c:showSerName val="0"/>
              <c:showPercent val="0"/>
              <c:showBubbleSize val="0"/>
            </c:dLbl>
            <c:dLbl>
              <c:idx val="2"/>
              <c:layout>
                <c:manualLayout>
                  <c:x val="8.0775444264943458E-3"/>
                  <c:y val="-9.2307692307692313E-2"/>
                </c:manualLayout>
              </c:layout>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High School</c:v>
                </c:pt>
                <c:pt idx="1">
                  <c:v>Middle School</c:v>
                </c:pt>
                <c:pt idx="2">
                  <c:v>Grammar School</c:v>
                </c:pt>
              </c:strCache>
            </c:strRef>
          </c:cat>
          <c:val>
            <c:numRef>
              <c:f>Sheet1!$B$4:$D$4</c:f>
              <c:numCache>
                <c:formatCode>0%</c:formatCode>
                <c:ptCount val="3"/>
                <c:pt idx="0">
                  <c:v>0.14000000000000001</c:v>
                </c:pt>
                <c:pt idx="1">
                  <c:v>3.0000000000000002E-2</c:v>
                </c:pt>
                <c:pt idx="2">
                  <c:v>0.05</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3"/>
              <c:spPr>
                <a:solidFill>
                  <a:srgbClr val="FFFFFF"/>
                </a:solid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High School</c:v>
                </c:pt>
                <c:pt idx="1">
                  <c:v>Middle School</c:v>
                </c:pt>
                <c:pt idx="2">
                  <c:v>Grammar School</c:v>
                </c:pt>
              </c:strCache>
            </c:strRef>
          </c:cat>
          <c:val>
            <c:numRef>
              <c:f>Sheet1!$B$5:$D$5</c:f>
              <c:numCache>
                <c:formatCode>0%</c:formatCode>
                <c:ptCount val="3"/>
                <c:pt idx="0">
                  <c:v>0.31000000000000016</c:v>
                </c:pt>
                <c:pt idx="1">
                  <c:v>0.32000000000000017</c:v>
                </c:pt>
                <c:pt idx="2">
                  <c:v>0.27</c:v>
                </c:pt>
              </c:numCache>
            </c:numRef>
          </c:val>
        </c:ser>
        <c:dLbls>
          <c:showLegendKey val="0"/>
          <c:showVal val="1"/>
          <c:showCatName val="0"/>
          <c:showSerName val="0"/>
          <c:showPercent val="0"/>
          <c:showBubbleSize val="0"/>
        </c:dLbls>
        <c:gapWidth val="150"/>
        <c:overlap val="100"/>
        <c:axId val="36510720"/>
        <c:axId val="36528896"/>
      </c:barChart>
      <c:catAx>
        <c:axId val="36510720"/>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4" b="1" i="0" u="none" strike="noStrike" baseline="0">
                <a:solidFill>
                  <a:schemeClr val="tx1"/>
                </a:solidFill>
                <a:latin typeface="Arial"/>
                <a:ea typeface="Arial"/>
                <a:cs typeface="Arial"/>
              </a:defRPr>
            </a:pPr>
            <a:endParaRPr lang="en-US"/>
          </a:p>
        </c:txPr>
        <c:crossAx val="36528896"/>
        <c:crosses val="autoZero"/>
        <c:auto val="1"/>
        <c:lblAlgn val="ctr"/>
        <c:lblOffset val="100"/>
        <c:tickLblSkip val="1"/>
        <c:tickMarkSkip val="1"/>
        <c:noMultiLvlLbl val="0"/>
      </c:catAx>
      <c:valAx>
        <c:axId val="36528896"/>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36510720"/>
        <c:crosses val="autoZero"/>
        <c:crossBetween val="between"/>
      </c:valAx>
      <c:spPr>
        <a:noFill/>
        <a:ln w="25480">
          <a:noFill/>
        </a:ln>
      </c:spPr>
    </c:plotArea>
    <c:legend>
      <c:legendPos val="r"/>
      <c:layout>
        <c:manualLayout>
          <c:xMode val="edge"/>
          <c:yMode val="edge"/>
          <c:x val="0.83996120271581065"/>
          <c:y val="0.34750462107208951"/>
          <c:w val="0.15227934044616942"/>
          <c:h val="0.23844731977818892"/>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76818622696463"/>
          <c:y val="2.9574861367837334E-2"/>
          <c:w val="0.5518913676042676"/>
          <c:h val="0.86136783733826261"/>
        </c:manualLayout>
      </c:layout>
      <c:barChart>
        <c:barDir val="bar"/>
        <c:grouping val="percentStacked"/>
        <c:varyColors val="0"/>
        <c:ser>
          <c:idx val="0"/>
          <c:order val="0"/>
          <c:tx>
            <c:strRef>
              <c:f>Sheet1!$A$2</c:f>
              <c:strCache>
                <c:ptCount val="1"/>
                <c:pt idx="0">
                  <c:v>Excellent</c:v>
                </c:pt>
              </c:strCache>
            </c:strRef>
          </c:tx>
          <c:spPr>
            <a:solidFill>
              <a:srgbClr val="808080"/>
            </a:solidFill>
            <a:ln w="12740">
              <a:solidFill>
                <a:schemeClr val="tx1"/>
              </a:solidFill>
              <a:prstDash val="solid"/>
            </a:ln>
          </c:spPr>
          <c:invertIfNegative val="0"/>
          <c:dLbls>
            <c:dLbl>
              <c:idx val="0"/>
              <c:layout>
                <c:manualLayout>
                  <c:x val="9.9045959319705393E-3"/>
                  <c:y val="-0.10104688067837674"/>
                </c:manualLayout>
              </c:layout>
              <c:dLblPos val="ctr"/>
              <c:showLegendKey val="0"/>
              <c:showVal val="1"/>
              <c:showCatName val="0"/>
              <c:showSerName val="0"/>
              <c:showPercent val="0"/>
              <c:showBubbleSize val="0"/>
            </c:dLbl>
            <c:dLbl>
              <c:idx val="1"/>
              <c:layout>
                <c:manualLayout>
                  <c:x val="8.2622467021993811E-3"/>
                  <c:y val="-0.10843319200484555"/>
                </c:manualLayout>
              </c:layout>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High School</c:v>
                </c:pt>
                <c:pt idx="1">
                  <c:v>Middle School</c:v>
                </c:pt>
                <c:pt idx="2">
                  <c:v>Grammar School</c:v>
                </c:pt>
              </c:strCache>
            </c:strRef>
          </c:cat>
          <c:val>
            <c:numRef>
              <c:f>Sheet1!$B$2:$D$2</c:f>
              <c:numCache>
                <c:formatCode>0%</c:formatCode>
                <c:ptCount val="3"/>
                <c:pt idx="0">
                  <c:v>4.0000000000000022E-2</c:v>
                </c:pt>
                <c:pt idx="1">
                  <c:v>0.05</c:v>
                </c:pt>
                <c:pt idx="2">
                  <c:v>0.15000000000000008</c:v>
                </c:pt>
              </c:numCache>
            </c:numRef>
          </c:val>
        </c:ser>
        <c:ser>
          <c:idx val="1"/>
          <c:order val="1"/>
          <c:tx>
            <c:strRef>
              <c:f>Sheet1!$A$3</c:f>
              <c:strCache>
                <c:ptCount val="1"/>
                <c:pt idx="0">
                  <c:v>Adequate</c:v>
                </c:pt>
              </c:strCache>
            </c:strRef>
          </c:tx>
          <c:spPr>
            <a:solidFill>
              <a:srgbClr val="969696"/>
            </a:solidFill>
            <a:ln w="12740">
              <a:solidFill>
                <a:schemeClr val="tx1"/>
              </a:solidFill>
              <a:prstDash val="solid"/>
            </a:ln>
          </c:spPr>
          <c:invertIfNegative val="0"/>
          <c:dLbls>
            <c:dLbl>
              <c:idx val="0"/>
              <c:layout>
                <c:manualLayout>
                  <c:x val="2.3194446889779952E-2"/>
                  <c:y val="1.1115002278349962E-3"/>
                </c:manualLayout>
              </c:layout>
              <c:dLblPos val="ctr"/>
              <c:showLegendKey val="0"/>
              <c:showVal val="1"/>
              <c:showCatName val="0"/>
              <c:showSerName val="0"/>
              <c:showPercent val="0"/>
              <c:showBubbleSize val="0"/>
            </c:dLbl>
            <c:dLbl>
              <c:idx val="1"/>
              <c:layout>
                <c:manualLayout>
                  <c:x val="6.5005713818419037E-3"/>
                  <c:y val="-7.5146422209807434E-3"/>
                </c:manualLayout>
              </c:layout>
              <c:dLblPos val="ctr"/>
              <c:showLegendKey val="0"/>
              <c:showVal val="1"/>
              <c:showCatName val="0"/>
              <c:showSerName val="0"/>
              <c:showPercent val="0"/>
              <c:showBubbleSize val="0"/>
            </c:dLbl>
            <c:dLbl>
              <c:idx val="2"/>
              <c:layout>
                <c:manualLayout>
                  <c:x val="5.0680369499801724E-3"/>
                  <c:y val="-6.8983982149394491E-3"/>
                </c:manualLayout>
              </c:layout>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High School</c:v>
                </c:pt>
                <c:pt idx="1">
                  <c:v>Middle School</c:v>
                </c:pt>
                <c:pt idx="2">
                  <c:v>Grammar School</c:v>
                </c:pt>
              </c:strCache>
            </c:strRef>
          </c:cat>
          <c:val>
            <c:numRef>
              <c:f>Sheet1!$B$3:$D$3</c:f>
              <c:numCache>
                <c:formatCode>0%</c:formatCode>
                <c:ptCount val="3"/>
                <c:pt idx="0">
                  <c:v>0.21000000000000008</c:v>
                </c:pt>
                <c:pt idx="1">
                  <c:v>0.19</c:v>
                </c:pt>
                <c:pt idx="2">
                  <c:v>0.16</c:v>
                </c:pt>
              </c:numCache>
            </c:numRef>
          </c:val>
        </c:ser>
        <c:ser>
          <c:idx val="2"/>
          <c:order val="2"/>
          <c:tx>
            <c:strRef>
              <c:f>Sheet1!$A$4</c:f>
              <c:strCache>
                <c:ptCount val="1"/>
                <c:pt idx="0">
                  <c:v>Inadequate</c:v>
                </c:pt>
              </c:strCache>
            </c:strRef>
          </c:tx>
          <c:spPr>
            <a:solidFill>
              <a:srgbClr val="C0C0C0"/>
            </a:solidFill>
            <a:ln w="12740">
              <a:solidFill>
                <a:schemeClr val="tx1"/>
              </a:solidFill>
              <a:prstDash val="solid"/>
            </a:ln>
          </c:spPr>
          <c:invertIfNegative val="0"/>
          <c:dLbls>
            <c:dLbl>
              <c:idx val="0"/>
              <c:layout>
                <c:manualLayout>
                  <c:x val="7.1993181789271497E-3"/>
                  <c:y val="-0.10104688067837674"/>
                </c:manualLayout>
              </c:layout>
              <c:dLblPos val="ctr"/>
              <c:showLegendKey val="0"/>
              <c:showVal val="1"/>
              <c:showCatName val="0"/>
              <c:showSerName val="0"/>
              <c:showPercent val="0"/>
              <c:showBubbleSize val="0"/>
            </c:dLbl>
            <c:dLbl>
              <c:idx val="1"/>
              <c:layout>
                <c:manualLayout>
                  <c:x val="2.9416254309083739E-3"/>
                  <c:y val="-0.10843319200484555"/>
                </c:manualLayout>
              </c:layout>
              <c:dLblPos val="ctr"/>
              <c:showLegendKey val="0"/>
              <c:showVal val="1"/>
              <c:showCatName val="0"/>
              <c:showSerName val="0"/>
              <c:showPercent val="0"/>
              <c:showBubbleSize val="0"/>
            </c:dLbl>
            <c:dLbl>
              <c:idx val="2"/>
              <c:layout>
                <c:manualLayout>
                  <c:x val="2.0107361377889152E-3"/>
                  <c:y val="-9.8586069049061184E-2"/>
                </c:manualLayout>
              </c:layout>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High School</c:v>
                </c:pt>
                <c:pt idx="1">
                  <c:v>Middle School</c:v>
                </c:pt>
                <c:pt idx="2">
                  <c:v>Grammar School</c:v>
                </c:pt>
              </c:strCache>
            </c:strRef>
          </c:cat>
          <c:val>
            <c:numRef>
              <c:f>Sheet1!$B$4:$D$4</c:f>
              <c:numCache>
                <c:formatCode>0%</c:formatCode>
                <c:ptCount val="3"/>
                <c:pt idx="0">
                  <c:v>1.0000000000000005E-2</c:v>
                </c:pt>
                <c:pt idx="1">
                  <c:v>1.0000000000000005E-2</c:v>
                </c:pt>
                <c:pt idx="2">
                  <c:v>1.0000000000000005E-2</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3"/>
              <c:spPr>
                <a:solidFill>
                  <a:srgbClr val="FFFFFF"/>
                </a:solid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High School</c:v>
                </c:pt>
                <c:pt idx="1">
                  <c:v>Middle School</c:v>
                </c:pt>
                <c:pt idx="2">
                  <c:v>Grammar School</c:v>
                </c:pt>
              </c:strCache>
            </c:strRef>
          </c:cat>
          <c:val>
            <c:numRef>
              <c:f>Sheet1!$B$5:$D$5</c:f>
              <c:numCache>
                <c:formatCode>0%</c:formatCode>
                <c:ptCount val="3"/>
                <c:pt idx="0">
                  <c:v>0.74000000000000032</c:v>
                </c:pt>
                <c:pt idx="1">
                  <c:v>0.75000000000000033</c:v>
                </c:pt>
                <c:pt idx="2">
                  <c:v>0.68</c:v>
                </c:pt>
              </c:numCache>
            </c:numRef>
          </c:val>
        </c:ser>
        <c:dLbls>
          <c:showLegendKey val="0"/>
          <c:showVal val="1"/>
          <c:showCatName val="0"/>
          <c:showSerName val="0"/>
          <c:showPercent val="0"/>
          <c:showBubbleSize val="0"/>
        </c:dLbls>
        <c:gapWidth val="150"/>
        <c:overlap val="100"/>
        <c:axId val="36588544"/>
        <c:axId val="36614912"/>
      </c:barChart>
      <c:catAx>
        <c:axId val="36588544"/>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4" b="1" i="0" u="none" strike="noStrike" baseline="0">
                <a:solidFill>
                  <a:schemeClr val="tx1"/>
                </a:solidFill>
                <a:latin typeface="Arial"/>
                <a:ea typeface="Arial"/>
                <a:cs typeface="Arial"/>
              </a:defRPr>
            </a:pPr>
            <a:endParaRPr lang="en-US"/>
          </a:p>
        </c:txPr>
        <c:crossAx val="36614912"/>
        <c:crosses val="autoZero"/>
        <c:auto val="1"/>
        <c:lblAlgn val="ctr"/>
        <c:lblOffset val="100"/>
        <c:tickLblSkip val="1"/>
        <c:tickMarkSkip val="1"/>
        <c:noMultiLvlLbl val="0"/>
      </c:catAx>
      <c:valAx>
        <c:axId val="36614912"/>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36588544"/>
        <c:crosses val="autoZero"/>
        <c:crossBetween val="between"/>
      </c:valAx>
      <c:spPr>
        <a:noFill/>
        <a:ln w="25480">
          <a:noFill/>
        </a:ln>
      </c:spPr>
    </c:plotArea>
    <c:legend>
      <c:legendPos val="r"/>
      <c:layout>
        <c:manualLayout>
          <c:xMode val="edge"/>
          <c:yMode val="edge"/>
          <c:x val="0.83996120271581065"/>
          <c:y val="0.34750462107208951"/>
          <c:w val="0.15227934044616942"/>
          <c:h val="0.23844731977818892"/>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077594568380214"/>
          <c:y val="2.9574861367837334E-2"/>
          <c:w val="0.51988360814742951"/>
          <c:h val="0.86136783733826261"/>
        </c:manualLayout>
      </c:layout>
      <c:barChart>
        <c:barDir val="bar"/>
        <c:grouping val="percentStacked"/>
        <c:varyColors val="0"/>
        <c:ser>
          <c:idx val="0"/>
          <c:order val="0"/>
          <c:tx>
            <c:strRef>
              <c:f>Sheet1!$A$2</c:f>
              <c:strCache>
                <c:ptCount val="1"/>
                <c:pt idx="0">
                  <c:v>Excellent</c:v>
                </c:pt>
              </c:strCache>
            </c:strRef>
          </c:tx>
          <c:spPr>
            <a:solidFill>
              <a:srgbClr val="808080"/>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First aid/Ambulance</c:v>
                </c:pt>
                <c:pt idx="1">
                  <c:v>Fire protection</c:v>
                </c:pt>
                <c:pt idx="2">
                  <c:v>Police protection</c:v>
                </c:pt>
              </c:strCache>
            </c:strRef>
          </c:cat>
          <c:val>
            <c:numRef>
              <c:f>Sheet1!$B$2:$D$2</c:f>
              <c:numCache>
                <c:formatCode>0%</c:formatCode>
                <c:ptCount val="3"/>
                <c:pt idx="0">
                  <c:v>0.41000000000000014</c:v>
                </c:pt>
                <c:pt idx="1">
                  <c:v>0.52</c:v>
                </c:pt>
                <c:pt idx="2">
                  <c:v>0.56999999999999995</c:v>
                </c:pt>
              </c:numCache>
            </c:numRef>
          </c:val>
        </c:ser>
        <c:ser>
          <c:idx val="1"/>
          <c:order val="1"/>
          <c:tx>
            <c:strRef>
              <c:f>Sheet1!$A$3</c:f>
              <c:strCache>
                <c:ptCount val="1"/>
                <c:pt idx="0">
                  <c:v>Adequate</c:v>
                </c:pt>
              </c:strCache>
            </c:strRef>
          </c:tx>
          <c:spPr>
            <a:solidFill>
              <a:srgbClr val="969696"/>
            </a:solidFill>
            <a:ln w="12740">
              <a:solidFill>
                <a:schemeClr val="tx1"/>
              </a:solidFill>
              <a:prstDash val="solid"/>
            </a:ln>
          </c:spPr>
          <c:invertIfNegative val="0"/>
          <c:dLbls>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First aid/Ambulance</c:v>
                </c:pt>
                <c:pt idx="1">
                  <c:v>Fire protection</c:v>
                </c:pt>
                <c:pt idx="2">
                  <c:v>Police protection</c:v>
                </c:pt>
              </c:strCache>
            </c:strRef>
          </c:cat>
          <c:val>
            <c:numRef>
              <c:f>Sheet1!$B$3:$D$3</c:f>
              <c:numCache>
                <c:formatCode>0%</c:formatCode>
                <c:ptCount val="3"/>
                <c:pt idx="0">
                  <c:v>0.41000000000000014</c:v>
                </c:pt>
                <c:pt idx="1">
                  <c:v>0.4</c:v>
                </c:pt>
                <c:pt idx="2">
                  <c:v>0.36000000000000015</c:v>
                </c:pt>
              </c:numCache>
            </c:numRef>
          </c:val>
        </c:ser>
        <c:ser>
          <c:idx val="2"/>
          <c:order val="2"/>
          <c:tx>
            <c:strRef>
              <c:f>Sheet1!$A$4</c:f>
              <c:strCache>
                <c:ptCount val="1"/>
                <c:pt idx="0">
                  <c:v>Inadequate</c:v>
                </c:pt>
              </c:strCache>
            </c:strRef>
          </c:tx>
          <c:spPr>
            <a:solidFill>
              <a:srgbClr val="C0C0C0"/>
            </a:solidFill>
            <a:ln w="12740">
              <a:solidFill>
                <a:schemeClr val="tx1"/>
              </a:solidFill>
              <a:prstDash val="solid"/>
            </a:ln>
          </c:spPr>
          <c:invertIfNegative val="0"/>
          <c:dLbls>
            <c:dLbl>
              <c:idx val="0"/>
              <c:layout>
                <c:manualLayout>
                  <c:x val="7.8549195118475783E-3"/>
                  <c:y val="-9.5006799217636564E-2"/>
                </c:manualLayout>
              </c:layout>
              <c:dLblPos val="ctr"/>
              <c:showLegendKey val="0"/>
              <c:showVal val="1"/>
              <c:showCatName val="0"/>
              <c:showSerName val="0"/>
              <c:showPercent val="0"/>
              <c:showBubbleSize val="0"/>
            </c:dLbl>
            <c:dLbl>
              <c:idx val="1"/>
              <c:layout>
                <c:manualLayout>
                  <c:x val="5.1390999948513249E-3"/>
                  <c:y val="-9.6239226324492708E-2"/>
                </c:manualLayout>
              </c:layout>
              <c:dLblPos val="ctr"/>
              <c:showLegendKey val="0"/>
              <c:showVal val="1"/>
              <c:showCatName val="0"/>
              <c:showSerName val="0"/>
              <c:showPercent val="0"/>
              <c:showBubbleSize val="0"/>
            </c:dLbl>
            <c:dLbl>
              <c:idx val="2"/>
              <c:layout>
                <c:manualLayout>
                  <c:x val="1.9965824060490375E-3"/>
                  <c:y val="-9.562298231845176E-2"/>
                </c:manualLayout>
              </c:layout>
              <c:dLblPos val="ct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First aid/Ambulance</c:v>
                </c:pt>
                <c:pt idx="1">
                  <c:v>Fire protection</c:v>
                </c:pt>
                <c:pt idx="2">
                  <c:v>Police protection</c:v>
                </c:pt>
              </c:strCache>
            </c:strRef>
          </c:cat>
          <c:val>
            <c:numRef>
              <c:f>Sheet1!$B$4:$D$4</c:f>
              <c:numCache>
                <c:formatCode>0%</c:formatCode>
                <c:ptCount val="3"/>
                <c:pt idx="0">
                  <c:v>0.05</c:v>
                </c:pt>
                <c:pt idx="1">
                  <c:v>1.0000000000000005E-2</c:v>
                </c:pt>
                <c:pt idx="2">
                  <c:v>1.0000000000000005E-2</c:v>
                </c:pt>
              </c:numCache>
            </c:numRef>
          </c:val>
        </c:ser>
        <c:ser>
          <c:idx val="3"/>
          <c:order val="3"/>
          <c:tx>
            <c:strRef>
              <c:f>Sheet1!$A$5</c:f>
              <c:strCache>
                <c:ptCount val="1"/>
                <c:pt idx="0">
                  <c:v>No opinion</c:v>
                </c:pt>
              </c:strCache>
            </c:strRef>
          </c:tx>
          <c:spPr>
            <a:solidFill>
              <a:srgbClr val="FFFFFF"/>
            </a:solidFill>
            <a:ln w="12740">
              <a:solidFill>
                <a:schemeClr val="tx1"/>
              </a:solidFill>
              <a:prstDash val="solid"/>
            </a:ln>
          </c:spPr>
          <c:invertIfNegative val="0"/>
          <c:dLbls>
            <c:dLbl>
              <c:idx val="0"/>
              <c:layout>
                <c:manualLayout>
                  <c:x val="9.6784230840806073E-3"/>
                  <c:y val="-2.5853574431447192E-3"/>
                </c:manualLayout>
              </c:layout>
              <c:dLblPos val="ctr"/>
              <c:showLegendKey val="0"/>
              <c:showVal val="1"/>
              <c:showCatName val="0"/>
              <c:showSerName val="0"/>
              <c:showPercent val="0"/>
              <c:showBubbleSize val="0"/>
            </c:dLbl>
            <c:dLbl>
              <c:idx val="1"/>
              <c:layout>
                <c:manualLayout>
                  <c:x val="-1.0451420957996384E-3"/>
                  <c:y val="-3.8177845500009773E-3"/>
                </c:manualLayout>
              </c:layout>
              <c:dLblPos val="ctr"/>
              <c:showLegendKey val="0"/>
              <c:showVal val="1"/>
              <c:showCatName val="0"/>
              <c:showSerName val="0"/>
              <c:showPercent val="0"/>
              <c:showBubbleSize val="0"/>
            </c:dLbl>
            <c:dLbl>
              <c:idx val="2"/>
              <c:layout>
                <c:manualLayout>
                  <c:x val="1.1618287293585839E-2"/>
                  <c:y val="-6.8983982149394491E-3"/>
                </c:manualLayout>
              </c:layout>
              <c:dLblPos val="ctr"/>
              <c:showLegendKey val="0"/>
              <c:showVal val="1"/>
              <c:showCatName val="0"/>
              <c:showSerName val="0"/>
              <c:showPercent val="0"/>
              <c:showBubbleSize val="0"/>
            </c:dLbl>
            <c:dLbl>
              <c:idx val="3"/>
              <c:spPr>
                <a:solidFill>
                  <a:srgbClr val="FFFFFF"/>
                </a:solid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dLbl>
            <c:spPr>
              <a:noFill/>
              <a:ln w="25480">
                <a:noFill/>
              </a:ln>
            </c:spPr>
            <c:txPr>
              <a:bodyPr/>
              <a:lstStyle/>
              <a:p>
                <a:pPr>
                  <a:defRPr sz="140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First aid/Ambulance</c:v>
                </c:pt>
                <c:pt idx="1">
                  <c:v>Fire protection</c:v>
                </c:pt>
                <c:pt idx="2">
                  <c:v>Police protection</c:v>
                </c:pt>
              </c:strCache>
            </c:strRef>
          </c:cat>
          <c:val>
            <c:numRef>
              <c:f>Sheet1!$B$5:$D$5</c:f>
              <c:numCache>
                <c:formatCode>0%</c:formatCode>
                <c:ptCount val="3"/>
                <c:pt idx="0">
                  <c:v>0.14000000000000001</c:v>
                </c:pt>
                <c:pt idx="1">
                  <c:v>7.0000000000000021E-2</c:v>
                </c:pt>
                <c:pt idx="2">
                  <c:v>6.0000000000000026E-2</c:v>
                </c:pt>
              </c:numCache>
            </c:numRef>
          </c:val>
        </c:ser>
        <c:dLbls>
          <c:showLegendKey val="0"/>
          <c:showVal val="1"/>
          <c:showCatName val="0"/>
          <c:showSerName val="0"/>
          <c:showPercent val="0"/>
          <c:showBubbleSize val="0"/>
        </c:dLbls>
        <c:gapWidth val="150"/>
        <c:overlap val="100"/>
        <c:axId val="36690944"/>
        <c:axId val="36709120"/>
      </c:barChart>
      <c:catAx>
        <c:axId val="36690944"/>
        <c:scaling>
          <c:orientation val="minMax"/>
        </c:scaling>
        <c:delete val="0"/>
        <c:axPos val="l"/>
        <c:numFmt formatCode="0%" sourceLinked="1"/>
        <c:majorTickMark val="out"/>
        <c:minorTickMark val="none"/>
        <c:tickLblPos val="nextTo"/>
        <c:spPr>
          <a:ln w="3185">
            <a:solidFill>
              <a:schemeClr val="tx1"/>
            </a:solidFill>
            <a:prstDash val="solid"/>
          </a:ln>
        </c:spPr>
        <c:txPr>
          <a:bodyPr rot="0" vert="horz"/>
          <a:lstStyle/>
          <a:p>
            <a:pPr>
              <a:defRPr sz="1404" b="1" i="0" u="none" strike="noStrike" baseline="0">
                <a:solidFill>
                  <a:schemeClr val="tx1"/>
                </a:solidFill>
                <a:latin typeface="Arial"/>
                <a:ea typeface="Arial"/>
                <a:cs typeface="Arial"/>
              </a:defRPr>
            </a:pPr>
            <a:endParaRPr lang="en-US"/>
          </a:p>
        </c:txPr>
        <c:crossAx val="36709120"/>
        <c:crosses val="autoZero"/>
        <c:auto val="1"/>
        <c:lblAlgn val="ctr"/>
        <c:lblOffset val="100"/>
        <c:tickLblSkip val="1"/>
        <c:tickMarkSkip val="1"/>
        <c:noMultiLvlLbl val="0"/>
      </c:catAx>
      <c:valAx>
        <c:axId val="36709120"/>
        <c:scaling>
          <c:orientation val="minMax"/>
        </c:scaling>
        <c:delete val="0"/>
        <c:axPos val="b"/>
        <c:numFmt formatCode="0%" sourceLinked="1"/>
        <c:majorTickMark val="out"/>
        <c:minorTickMark val="none"/>
        <c:tickLblPos val="nextTo"/>
        <c:spPr>
          <a:ln w="3185">
            <a:solidFill>
              <a:schemeClr val="tx1"/>
            </a:solidFill>
            <a:prstDash val="solid"/>
          </a:ln>
        </c:spPr>
        <c:txPr>
          <a:bodyPr rot="0" vert="horz"/>
          <a:lstStyle/>
          <a:p>
            <a:pPr>
              <a:defRPr sz="1204" b="0" i="0" u="none" strike="noStrike" baseline="0">
                <a:solidFill>
                  <a:schemeClr val="tx1"/>
                </a:solidFill>
                <a:latin typeface="Arial"/>
                <a:ea typeface="Arial"/>
                <a:cs typeface="Arial"/>
              </a:defRPr>
            </a:pPr>
            <a:endParaRPr lang="en-US"/>
          </a:p>
        </c:txPr>
        <c:crossAx val="36690944"/>
        <c:crosses val="autoZero"/>
        <c:crossBetween val="between"/>
      </c:valAx>
      <c:spPr>
        <a:noFill/>
        <a:ln w="25480">
          <a:noFill/>
        </a:ln>
      </c:spPr>
    </c:plotArea>
    <c:legend>
      <c:legendPos val="r"/>
      <c:layout>
        <c:manualLayout>
          <c:xMode val="edge"/>
          <c:yMode val="edge"/>
          <c:x val="0.83996120271581065"/>
          <c:y val="0.34750462107208951"/>
          <c:w val="0.15227934044616942"/>
          <c:h val="0.23844731977818892"/>
        </c:manualLayout>
      </c:layout>
      <c:overlay val="0"/>
      <c:spPr>
        <a:noFill/>
        <a:ln w="3185">
          <a:solidFill>
            <a:schemeClr val="tx1"/>
          </a:solidFill>
          <a:prstDash val="solid"/>
        </a:ln>
      </c:spPr>
      <c:txPr>
        <a:bodyPr/>
        <a:lstStyle/>
        <a:p>
          <a:pPr>
            <a:defRPr sz="128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061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6938" y="4630738"/>
            <a:ext cx="4935537" cy="4392612"/>
          </a:xfrm>
          <a:prstGeom prst="rect">
            <a:avLst/>
          </a:prstGeom>
          <a:noFill/>
          <a:ln w="12700">
            <a:noFill/>
            <a:miter lim="800000"/>
            <a:headEnd/>
            <a:tailEnd/>
          </a:ln>
          <a:effectLst/>
        </p:spPr>
        <p:txBody>
          <a:bodyPr vert="horz" wrap="square" lIns="89446" tIns="43938" rIns="89446" bIns="43938"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8611" name="Rectangle 3"/>
          <p:cNvSpPr>
            <a:spLocks noGrp="1" noRot="1" noChangeAspect="1" noChangeArrowheads="1" noTextEdit="1"/>
          </p:cNvSpPr>
          <p:nvPr>
            <p:ph type="sldImg" idx="2"/>
          </p:nvPr>
        </p:nvSpPr>
        <p:spPr bwMode="auto">
          <a:xfrm>
            <a:off x="908050" y="844550"/>
            <a:ext cx="4913313" cy="340360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462893971"/>
      </p:ext>
    </p:extLst>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2"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2"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2"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2"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1600200"/>
            <a:ext cx="89154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8"/>
            <a:ext cx="653415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95300" y="1600200"/>
            <a:ext cx="89154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p:nvSpPr>
        <p:spPr bwMode="auto">
          <a:xfrm>
            <a:off x="7772400" y="6124575"/>
            <a:ext cx="1724025" cy="477838"/>
          </a:xfrm>
          <a:prstGeom prst="rect">
            <a:avLst/>
          </a:prstGeom>
          <a:noFill/>
          <a:ln w="9525">
            <a:noFill/>
            <a:miter lim="800000"/>
            <a:headEnd/>
            <a:tailEnd/>
          </a:ln>
        </p:spPr>
        <p:txBody>
          <a:bodyPr/>
          <a:lstStyle/>
          <a:p>
            <a:pPr>
              <a:defRPr/>
            </a:pPr>
            <a:endParaRPr lang="en-US"/>
          </a:p>
        </p:txBody>
      </p:sp>
      <p:sp>
        <p:nvSpPr>
          <p:cNvPr id="1061" name="Text Box 37"/>
          <p:cNvSpPr txBox="1">
            <a:spLocks noChangeArrowheads="1"/>
          </p:cNvSpPr>
          <p:nvPr/>
        </p:nvSpPr>
        <p:spPr bwMode="auto">
          <a:xfrm>
            <a:off x="4533900" y="6629400"/>
            <a:ext cx="838200" cy="257175"/>
          </a:xfrm>
          <a:prstGeom prst="rect">
            <a:avLst/>
          </a:prstGeom>
          <a:noFill/>
          <a:ln w="12700">
            <a:noFill/>
            <a:miter lim="800000"/>
            <a:headEnd/>
            <a:tailEnd/>
          </a:ln>
          <a:effectLst/>
        </p:spPr>
        <p:txBody>
          <a:bodyPr>
            <a:spAutoFit/>
          </a:bodyPr>
          <a:lstStyle/>
          <a:p>
            <a:pPr defTabSz="762000">
              <a:spcBef>
                <a:spcPct val="50000"/>
              </a:spcBef>
              <a:defRPr/>
            </a:pPr>
            <a:r>
              <a:rPr lang="en-US" sz="1200" b="1">
                <a:latin typeface="Times New Roman" pitchFamily="18" charset="0"/>
              </a:rPr>
              <a:t>Page </a:t>
            </a:r>
            <a:fld id="{8D2585B7-F18C-4B4F-A74F-792A24CEA238}" type="slidenum">
              <a:rPr lang="en-US" sz="1200" b="1">
                <a:latin typeface="Times New Roman" pitchFamily="18" charset="0"/>
              </a:rPr>
              <a:pPr defTabSz="762000">
                <a:spcBef>
                  <a:spcPct val="50000"/>
                </a:spcBef>
                <a:defRPr/>
              </a:pPr>
              <a:t>‹#›</a:t>
            </a:fld>
            <a:endParaRPr lang="en-US" sz="1200" b="1">
              <a:latin typeface="Times New Roman" pitchFamily="18" charset="0"/>
            </a:endParaRPr>
          </a:p>
        </p:txBody>
      </p:sp>
      <p:sp>
        <p:nvSpPr>
          <p:cNvPr id="1062" name="Line 38"/>
          <p:cNvSpPr>
            <a:spLocks noChangeShapeType="1"/>
          </p:cNvSpPr>
          <p:nvPr/>
        </p:nvSpPr>
        <p:spPr bwMode="auto">
          <a:xfrm>
            <a:off x="381000" y="6323013"/>
            <a:ext cx="9067800" cy="0"/>
          </a:xfrm>
          <a:prstGeom prst="line">
            <a:avLst/>
          </a:prstGeom>
          <a:noFill/>
          <a:ln w="12700">
            <a:solidFill>
              <a:schemeClr val="tx1"/>
            </a:solidFill>
            <a:round/>
            <a:headEnd/>
            <a:tailEnd/>
          </a:ln>
          <a:effectLst/>
        </p:spPr>
        <p:txBody>
          <a:bodyPr wrap="none" anchor="ctr"/>
          <a:lstStyle/>
          <a:p>
            <a:pPr>
              <a:defRPr/>
            </a:pPr>
            <a:endParaRPr lang="en-US"/>
          </a:p>
        </p:txBody>
      </p:sp>
      <p:sp>
        <p:nvSpPr>
          <p:cNvPr id="1063" name="Text Box 39"/>
          <p:cNvSpPr txBox="1">
            <a:spLocks noChangeArrowheads="1"/>
          </p:cNvSpPr>
          <p:nvPr/>
        </p:nvSpPr>
        <p:spPr bwMode="auto">
          <a:xfrm>
            <a:off x="285750" y="6399213"/>
            <a:ext cx="3581400" cy="257175"/>
          </a:xfrm>
          <a:prstGeom prst="rect">
            <a:avLst/>
          </a:prstGeom>
          <a:noFill/>
          <a:ln w="12700">
            <a:noFill/>
            <a:miter lim="800000"/>
            <a:headEnd/>
            <a:tailEnd/>
          </a:ln>
          <a:effectLst/>
        </p:spPr>
        <p:txBody>
          <a:bodyPr>
            <a:spAutoFit/>
          </a:bodyPr>
          <a:lstStyle/>
          <a:p>
            <a:pPr defTabSz="762000">
              <a:spcBef>
                <a:spcPct val="50000"/>
              </a:spcBef>
              <a:defRPr/>
            </a:pPr>
            <a:r>
              <a:rPr lang="en-US" sz="1200" b="1" dirty="0">
                <a:latin typeface="Times New Roman" pitchFamily="18" charset="0"/>
              </a:rPr>
              <a:t>Town of Jackson, Planning Board</a:t>
            </a:r>
          </a:p>
        </p:txBody>
      </p:sp>
      <p:sp>
        <p:nvSpPr>
          <p:cNvPr id="1064" name="Text Box 40"/>
          <p:cNvSpPr txBox="1">
            <a:spLocks noChangeArrowheads="1"/>
          </p:cNvSpPr>
          <p:nvPr/>
        </p:nvSpPr>
        <p:spPr bwMode="auto">
          <a:xfrm>
            <a:off x="6229350" y="6399213"/>
            <a:ext cx="3352800" cy="257175"/>
          </a:xfrm>
          <a:prstGeom prst="rect">
            <a:avLst/>
          </a:prstGeom>
          <a:noFill/>
          <a:ln w="12700">
            <a:noFill/>
            <a:miter lim="800000"/>
            <a:headEnd/>
            <a:tailEnd/>
          </a:ln>
          <a:effectLst/>
        </p:spPr>
        <p:txBody>
          <a:bodyPr>
            <a:spAutoFit/>
          </a:bodyPr>
          <a:lstStyle/>
          <a:p>
            <a:pPr algn="r" defTabSz="762000">
              <a:spcBef>
                <a:spcPct val="50000"/>
              </a:spcBef>
              <a:defRPr/>
            </a:pPr>
            <a:r>
              <a:rPr lang="en-US" sz="1200" b="1" dirty="0" smtClean="0">
                <a:latin typeface="Times New Roman" pitchFamily="18" charset="0"/>
              </a:rPr>
              <a:t>2014 Jackson </a:t>
            </a:r>
            <a:r>
              <a:rPr lang="en-US" sz="1200" b="1" dirty="0">
                <a:latin typeface="Times New Roman" pitchFamily="18" charset="0"/>
              </a:rPr>
              <a:t>Community Survey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Rotis Sans Serif for Nokia" pitchFamily="2" charset="0"/>
        </a:defRPr>
      </a:lvl2pPr>
      <a:lvl3pPr algn="ctr" defTabSz="762000" rtl="0" eaLnBrk="0" fontAlgn="base" hangingPunct="0">
        <a:lnSpc>
          <a:spcPct val="90000"/>
        </a:lnSpc>
        <a:spcBef>
          <a:spcPct val="0"/>
        </a:spcBef>
        <a:spcAft>
          <a:spcPct val="0"/>
        </a:spcAft>
        <a:defRPr sz="3600" b="1">
          <a:solidFill>
            <a:schemeClr val="tx1"/>
          </a:solidFill>
          <a:latin typeface="Rotis Sans Serif for Nokia" pitchFamily="2" charset="0"/>
        </a:defRPr>
      </a:lvl3pPr>
      <a:lvl4pPr algn="ctr" defTabSz="762000" rtl="0" eaLnBrk="0" fontAlgn="base" hangingPunct="0">
        <a:lnSpc>
          <a:spcPct val="90000"/>
        </a:lnSpc>
        <a:spcBef>
          <a:spcPct val="0"/>
        </a:spcBef>
        <a:spcAft>
          <a:spcPct val="0"/>
        </a:spcAft>
        <a:defRPr sz="3600" b="1">
          <a:solidFill>
            <a:schemeClr val="tx1"/>
          </a:solidFill>
          <a:latin typeface="Rotis Sans Serif for Nokia" pitchFamily="2" charset="0"/>
        </a:defRPr>
      </a:lvl4pPr>
      <a:lvl5pPr algn="ctr" defTabSz="762000" rtl="0" eaLnBrk="0" fontAlgn="base" hangingPunct="0">
        <a:lnSpc>
          <a:spcPct val="90000"/>
        </a:lnSpc>
        <a:spcBef>
          <a:spcPct val="0"/>
        </a:spcBef>
        <a:spcAft>
          <a:spcPct val="0"/>
        </a:spcAft>
        <a:defRPr sz="3600" b="1">
          <a:solidFill>
            <a:schemeClr val="tx1"/>
          </a:solidFill>
          <a:latin typeface="Rotis Sans Serif for Nokia" pitchFamily="2" charset="0"/>
        </a:defRPr>
      </a:lvl5pPr>
      <a:lvl6pPr marL="457200" algn="ctr" defTabSz="762000" rtl="0" eaLnBrk="0" fontAlgn="base" hangingPunct="0">
        <a:lnSpc>
          <a:spcPct val="90000"/>
        </a:lnSpc>
        <a:spcBef>
          <a:spcPct val="0"/>
        </a:spcBef>
        <a:spcAft>
          <a:spcPct val="0"/>
        </a:spcAft>
        <a:defRPr sz="3600" b="1">
          <a:solidFill>
            <a:schemeClr val="tx1"/>
          </a:solidFill>
          <a:latin typeface="Rotis Sans Serif for Nokia" pitchFamily="2" charset="0"/>
        </a:defRPr>
      </a:lvl6pPr>
      <a:lvl7pPr marL="914400" algn="ctr" defTabSz="762000" rtl="0" eaLnBrk="0" fontAlgn="base" hangingPunct="0">
        <a:lnSpc>
          <a:spcPct val="90000"/>
        </a:lnSpc>
        <a:spcBef>
          <a:spcPct val="0"/>
        </a:spcBef>
        <a:spcAft>
          <a:spcPct val="0"/>
        </a:spcAft>
        <a:defRPr sz="3600" b="1">
          <a:solidFill>
            <a:schemeClr val="tx1"/>
          </a:solidFill>
          <a:latin typeface="Rotis Sans Serif for Nokia" pitchFamily="2" charset="0"/>
        </a:defRPr>
      </a:lvl7pPr>
      <a:lvl8pPr marL="1371600" algn="ctr" defTabSz="762000" rtl="0" eaLnBrk="0" fontAlgn="base" hangingPunct="0">
        <a:lnSpc>
          <a:spcPct val="90000"/>
        </a:lnSpc>
        <a:spcBef>
          <a:spcPct val="0"/>
        </a:spcBef>
        <a:spcAft>
          <a:spcPct val="0"/>
        </a:spcAft>
        <a:defRPr sz="3600" b="1">
          <a:solidFill>
            <a:schemeClr val="tx1"/>
          </a:solidFill>
          <a:latin typeface="Rotis Sans Serif for Nokia" pitchFamily="2" charset="0"/>
        </a:defRPr>
      </a:lvl8pPr>
      <a:lvl9pPr marL="1828800" algn="ctr" defTabSz="762000" rtl="0" eaLnBrk="0" fontAlgn="base" hangingPunct="0">
        <a:lnSpc>
          <a:spcPct val="90000"/>
        </a:lnSpc>
        <a:spcBef>
          <a:spcPct val="0"/>
        </a:spcBef>
        <a:spcAft>
          <a:spcPct val="0"/>
        </a:spcAft>
        <a:defRPr sz="3600" b="1">
          <a:solidFill>
            <a:schemeClr val="tx1"/>
          </a:solidFill>
          <a:latin typeface="Rotis Sans Serif for Nokia" pitchFamily="2"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mn-lt"/>
        </a:defRPr>
      </a:lvl4pPr>
      <a:lvl5pPr marL="2286000" indent="-280988" algn="l" defTabSz="762000" rtl="0" eaLnBrk="0" fontAlgn="base" hangingPunct="0">
        <a:spcBef>
          <a:spcPct val="20000"/>
        </a:spcBef>
        <a:spcAft>
          <a:spcPct val="0"/>
        </a:spcAft>
        <a:buChar char="»"/>
        <a:defRPr sz="2000">
          <a:solidFill>
            <a:schemeClr val="tx1"/>
          </a:solidFill>
          <a:latin typeface="+mn-lt"/>
        </a:defRPr>
      </a:lvl5pPr>
      <a:lvl6pPr marL="2743200" indent="-280988" algn="l" defTabSz="762000" rtl="0" eaLnBrk="0" fontAlgn="base" hangingPunct="0">
        <a:spcBef>
          <a:spcPct val="20000"/>
        </a:spcBef>
        <a:spcAft>
          <a:spcPct val="0"/>
        </a:spcAft>
        <a:buChar char="»"/>
        <a:defRPr sz="2000">
          <a:solidFill>
            <a:schemeClr val="tx1"/>
          </a:solidFill>
          <a:latin typeface="+mn-lt"/>
        </a:defRPr>
      </a:lvl6pPr>
      <a:lvl7pPr marL="3200400" indent="-280988" algn="l" defTabSz="762000" rtl="0" eaLnBrk="0" fontAlgn="base" hangingPunct="0">
        <a:spcBef>
          <a:spcPct val="20000"/>
        </a:spcBef>
        <a:spcAft>
          <a:spcPct val="0"/>
        </a:spcAft>
        <a:buChar char="»"/>
        <a:defRPr sz="2000">
          <a:solidFill>
            <a:schemeClr val="tx1"/>
          </a:solidFill>
          <a:latin typeface="+mn-lt"/>
        </a:defRPr>
      </a:lvl7pPr>
      <a:lvl8pPr marL="3657600" indent="-280988" algn="l" defTabSz="762000" rtl="0" eaLnBrk="0" fontAlgn="base" hangingPunct="0">
        <a:spcBef>
          <a:spcPct val="20000"/>
        </a:spcBef>
        <a:spcAft>
          <a:spcPct val="0"/>
        </a:spcAft>
        <a:buChar char="»"/>
        <a:defRPr sz="2000">
          <a:solidFill>
            <a:schemeClr val="tx1"/>
          </a:solidFill>
          <a:latin typeface="+mn-lt"/>
        </a:defRPr>
      </a:lvl8pPr>
      <a:lvl9pPr marL="4114800" indent="-280988" algn="l" defTabSz="762000"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bwMode="auto">
          <a:xfrm>
            <a:off x="457200" y="1524000"/>
            <a:ext cx="8991600" cy="4495800"/>
          </a:xfrm>
          <a:noFill/>
          <a:ln w="12700">
            <a:miter lim="800000"/>
            <a:headEnd/>
            <a:tailEnd/>
          </a:ln>
        </p:spPr>
        <p:txBody>
          <a:bodyPr vert="horz" wrap="square" lIns="91440" tIns="45720" rIns="91440" bIns="45720" numCol="1" anchor="t" anchorCtr="0" compatLnSpc="1">
            <a:prstTxWarp prst="textNoShape">
              <a:avLst/>
            </a:prstTxWarp>
          </a:bodyPr>
          <a:lstStyle/>
          <a:p>
            <a:pPr>
              <a:buClr>
                <a:schemeClr val="tx1"/>
              </a:buClr>
              <a:buFont typeface="Wingdings" pitchFamily="2" charset="2"/>
              <a:buChar char="u"/>
            </a:pPr>
            <a:r>
              <a:rPr lang="en-US" sz="1400" dirty="0" smtClean="0">
                <a:latin typeface="Arial" charset="0"/>
              </a:rPr>
              <a:t>The Jackson Planning Board prepared a questionnaire covering planning, zoning and community development issues.</a:t>
            </a:r>
          </a:p>
          <a:p>
            <a:pPr>
              <a:buClr>
                <a:schemeClr val="tx1"/>
              </a:buClr>
              <a:buFont typeface="Wingdings" pitchFamily="2" charset="2"/>
              <a:buChar char="u"/>
            </a:pPr>
            <a:r>
              <a:rPr lang="en-US" sz="1400" dirty="0" smtClean="0">
                <a:latin typeface="Arial" charset="0"/>
              </a:rPr>
              <a:t>Questionnaires were mailed to individuals in September 2014 and made available at the town office.  A return mail, stamped envelope was provided.  A similar survey was conducted in 2001.</a:t>
            </a:r>
          </a:p>
          <a:p>
            <a:pPr>
              <a:buClr>
                <a:schemeClr val="tx1"/>
              </a:buClr>
              <a:buFont typeface="Wingdings" pitchFamily="2" charset="2"/>
              <a:buChar char="u"/>
            </a:pPr>
            <a:r>
              <a:rPr lang="en-US" sz="1400" dirty="0" smtClean="0">
                <a:latin typeface="Arial" charset="0"/>
              </a:rPr>
              <a:t>The closing date for the survey was October 15, 2014.</a:t>
            </a:r>
          </a:p>
          <a:p>
            <a:pPr>
              <a:buClr>
                <a:schemeClr val="tx1"/>
              </a:buClr>
              <a:buFont typeface="Wingdings" pitchFamily="2" charset="2"/>
              <a:buChar char="u"/>
            </a:pPr>
            <a:r>
              <a:rPr lang="en-US" sz="1400" dirty="0" smtClean="0">
                <a:latin typeface="Arial" charset="0"/>
              </a:rPr>
              <a:t>In all, 502 questionnaires were returned compared to a total of 387 questionnaires in the 2001 survey.  Of the 2014 total, 43% or 215 questionnaires are from year-round residents.  Fifty-seven percent or 287 questionnaires are from non-resident landowners and seasonal residents.  </a:t>
            </a:r>
          </a:p>
          <a:p>
            <a:pPr>
              <a:buClr>
                <a:schemeClr val="tx1"/>
              </a:buClr>
              <a:buFont typeface="Wingdings" pitchFamily="2" charset="2"/>
              <a:buChar char="u"/>
            </a:pPr>
            <a:r>
              <a:rPr lang="en-US" sz="1400" dirty="0" smtClean="0">
                <a:latin typeface="Arial" charset="0"/>
              </a:rPr>
              <a:t>On many issues, the non-resident landowners/seasonal residents are less likely to have an opinion than are year-round residents.  For this reason, the results for year-round residents are shown separately in the data tables that follow.  (Non-resident landowners/seasonal residents are called “seasonal residents” in the tables.) </a:t>
            </a:r>
          </a:p>
          <a:p>
            <a:pPr>
              <a:buClr>
                <a:schemeClr val="tx1"/>
              </a:buClr>
              <a:buFont typeface="Wingdings" pitchFamily="2" charset="2"/>
              <a:buChar char="u"/>
            </a:pPr>
            <a:r>
              <a:rPr lang="en-US" sz="1400" dirty="0" smtClean="0">
                <a:latin typeface="Arial" charset="0"/>
              </a:rPr>
              <a:t>Respondents represent a range of tenure in Jackson.  Among all respondents, 16% have been in Jackson five years or less; 16% from six to 10 years; 29% from 11 to 25 years, and 38% for 26 years or longer.</a:t>
            </a:r>
          </a:p>
          <a:p>
            <a:pPr>
              <a:buClr>
                <a:schemeClr val="tx1"/>
              </a:buClr>
              <a:buFont typeface="Wingdings" pitchFamily="2" charset="2"/>
              <a:buChar char="u"/>
            </a:pPr>
            <a:r>
              <a:rPr lang="en-US" sz="1400" dirty="0" smtClean="0">
                <a:latin typeface="Arial" charset="0"/>
              </a:rPr>
              <a:t>Only  7% of the respondents own a business in Jackson.</a:t>
            </a:r>
          </a:p>
        </p:txBody>
      </p:sp>
      <p:sp>
        <p:nvSpPr>
          <p:cNvPr id="37891" name="Text Box 4"/>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Introduction</a:t>
            </a:r>
          </a:p>
        </p:txBody>
      </p:sp>
      <p:sp>
        <p:nvSpPr>
          <p:cNvPr id="37892" name="Line 5"/>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Importance of Town Features</a:t>
            </a:r>
          </a:p>
        </p:txBody>
      </p:sp>
      <p:sp>
        <p:nvSpPr>
          <p:cNvPr id="1028"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1029"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1030"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a:latin typeface="Times New Roman" pitchFamily="18" charset="0"/>
              </a:rPr>
              <a:t> Ratings by Year-round Residents</a:t>
            </a:r>
          </a:p>
        </p:txBody>
      </p:sp>
      <p:graphicFrame>
        <p:nvGraphicFramePr>
          <p:cNvPr id="8" name="Object 1024"/>
          <p:cNvGraphicFramePr>
            <a:graphicFrameLocks noChangeAspect="1"/>
          </p:cNvGraphicFramePr>
          <p:nvPr>
            <p:extLst>
              <p:ext uri="{D42A27DB-BD31-4B8C-83A1-F6EECF244321}">
                <p14:modId xmlns:p14="http://schemas.microsoft.com/office/powerpoint/2010/main" val="3874061934"/>
              </p:ext>
            </p:extLst>
          </p:nvPr>
        </p:nvGraphicFramePr>
        <p:xfrm>
          <a:off x="1270000" y="2021110"/>
          <a:ext cx="78613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1031" name="Text Box 8"/>
          <p:cNvSpPr txBox="1">
            <a:spLocks noChangeArrowheads="1"/>
          </p:cNvSpPr>
          <p:nvPr/>
        </p:nvSpPr>
        <p:spPr bwMode="auto">
          <a:xfrm>
            <a:off x="525234" y="1769381"/>
            <a:ext cx="8305800" cy="228600"/>
          </a:xfrm>
          <a:prstGeom prst="rect">
            <a:avLst/>
          </a:prstGeom>
          <a:noFill/>
          <a:ln w="12700">
            <a:noFill/>
            <a:miter lim="800000"/>
            <a:headEnd/>
            <a:tailEnd/>
          </a:ln>
        </p:spPr>
        <p:txBody>
          <a:bodyPr>
            <a:spAutoFit/>
          </a:bodyPr>
          <a:lstStyle/>
          <a:p>
            <a:pPr defTabSz="762000">
              <a:spcBef>
                <a:spcPct val="50000"/>
              </a:spcBef>
            </a:pPr>
            <a:r>
              <a:rPr lang="en-US" sz="1000" dirty="0" smtClean="0">
                <a:latin typeface="Times New Roman" pitchFamily="18" charset="0"/>
              </a:rPr>
              <a:t>Question 5:</a:t>
            </a:r>
            <a:r>
              <a:rPr lang="en-US" sz="1000" i="1" dirty="0" smtClean="0">
                <a:latin typeface="Times New Roman" pitchFamily="18" charset="0"/>
              </a:rPr>
              <a:t>  “How important to you are any of the following features in Jackson at this time?”</a:t>
            </a:r>
            <a:endParaRPr lang="en-US" sz="1000" i="1" dirty="0">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Importance of Town Features</a:t>
            </a:r>
          </a:p>
        </p:txBody>
      </p:sp>
      <p:sp>
        <p:nvSpPr>
          <p:cNvPr id="1028"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1029"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1030"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dirty="0">
                <a:latin typeface="Times New Roman" pitchFamily="18" charset="0"/>
              </a:rPr>
              <a:t> Ratings by </a:t>
            </a:r>
            <a:r>
              <a:rPr lang="en-US" sz="1800" b="1" u="sng" dirty="0" smtClean="0">
                <a:latin typeface="Times New Roman" pitchFamily="18" charset="0"/>
              </a:rPr>
              <a:t>Seasonal </a:t>
            </a:r>
            <a:r>
              <a:rPr lang="en-US" sz="1800" b="1" u="sng" dirty="0">
                <a:latin typeface="Times New Roman" pitchFamily="18" charset="0"/>
              </a:rPr>
              <a:t>Residents</a:t>
            </a:r>
          </a:p>
        </p:txBody>
      </p:sp>
      <p:graphicFrame>
        <p:nvGraphicFramePr>
          <p:cNvPr id="8" name="Object 1024"/>
          <p:cNvGraphicFramePr>
            <a:graphicFrameLocks noChangeAspect="1"/>
          </p:cNvGraphicFramePr>
          <p:nvPr>
            <p:extLst>
              <p:ext uri="{D42A27DB-BD31-4B8C-83A1-F6EECF244321}">
                <p14:modId xmlns:p14="http://schemas.microsoft.com/office/powerpoint/2010/main" val="1530749138"/>
              </p:ext>
            </p:extLst>
          </p:nvPr>
        </p:nvGraphicFramePr>
        <p:xfrm>
          <a:off x="1270000" y="2035624"/>
          <a:ext cx="78613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1031" name="Text Box 8"/>
          <p:cNvSpPr txBox="1">
            <a:spLocks noChangeArrowheads="1"/>
          </p:cNvSpPr>
          <p:nvPr/>
        </p:nvSpPr>
        <p:spPr bwMode="auto">
          <a:xfrm>
            <a:off x="566058" y="1783895"/>
            <a:ext cx="8305800" cy="228600"/>
          </a:xfrm>
          <a:prstGeom prst="rect">
            <a:avLst/>
          </a:prstGeom>
          <a:noFill/>
          <a:ln w="12700">
            <a:noFill/>
            <a:miter lim="800000"/>
            <a:headEnd/>
            <a:tailEnd/>
          </a:ln>
        </p:spPr>
        <p:txBody>
          <a:bodyPr>
            <a:spAutoFit/>
          </a:bodyPr>
          <a:lstStyle/>
          <a:p>
            <a:pPr defTabSz="762000">
              <a:spcBef>
                <a:spcPct val="50000"/>
              </a:spcBef>
            </a:pPr>
            <a:r>
              <a:rPr lang="en-US" sz="1000" dirty="0" smtClean="0">
                <a:latin typeface="Times New Roman" pitchFamily="18" charset="0"/>
              </a:rPr>
              <a:t>Question 5:</a:t>
            </a:r>
            <a:r>
              <a:rPr lang="en-US" sz="1000" i="1" dirty="0" smtClean="0">
                <a:latin typeface="Times New Roman" pitchFamily="18" charset="0"/>
              </a:rPr>
              <a:t>  “How important to you are any of the following features in Jackson at this time?”</a:t>
            </a:r>
            <a:endParaRPr lang="en-US" sz="1000" i="1" dirty="0">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bwMode="auto">
          <a:xfrm>
            <a:off x="762000" y="2286000"/>
            <a:ext cx="8382000" cy="1143000"/>
          </a:xfrm>
          <a:noFill/>
          <a:ln w="12700">
            <a:miter lim="800000"/>
            <a:headEnd/>
            <a:tailEnd/>
          </a:ln>
        </p:spPr>
        <p:txBody>
          <a:bodyPr vert="horz" wrap="square" lIns="91440" tIns="45720" rIns="91440" bIns="45720" numCol="1" anchor="t" anchorCtr="0" compatLnSpc="1">
            <a:prstTxWarp prst="textNoShape">
              <a:avLst/>
            </a:prstTxWarp>
          </a:bodyPr>
          <a:lstStyle/>
          <a:p>
            <a:r>
              <a:rPr lang="en-US" smtClean="0"/>
              <a:t>II. Ratings of Town Officials and Services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026"/>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Ratings of Town Officials and Services</a:t>
            </a:r>
          </a:p>
        </p:txBody>
      </p:sp>
      <p:sp>
        <p:nvSpPr>
          <p:cNvPr id="43011" name="Line 1027"/>
          <p:cNvSpPr>
            <a:spLocks noChangeShapeType="1"/>
          </p:cNvSpPr>
          <p:nvPr/>
        </p:nvSpPr>
        <p:spPr bwMode="auto">
          <a:xfrm>
            <a:off x="381000" y="914400"/>
            <a:ext cx="9067800" cy="0"/>
          </a:xfrm>
          <a:prstGeom prst="line">
            <a:avLst/>
          </a:prstGeom>
          <a:noFill/>
          <a:ln w="25400">
            <a:solidFill>
              <a:schemeClr val="tx1"/>
            </a:solidFill>
            <a:round/>
            <a:headEnd/>
            <a:tailEnd/>
          </a:ln>
        </p:spPr>
        <p:txBody>
          <a:bodyPr wrap="none" anchor="ctr"/>
          <a:lstStyle/>
          <a:p>
            <a:endParaRPr lang="en-US"/>
          </a:p>
        </p:txBody>
      </p:sp>
      <p:sp>
        <p:nvSpPr>
          <p:cNvPr id="43012" name="Text Box 1028"/>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43013" name="Rectangle 1029"/>
          <p:cNvSpPr>
            <a:spLocks noGrp="1" noChangeArrowheads="1"/>
          </p:cNvSpPr>
          <p:nvPr>
            <p:ph type="body" idx="1"/>
          </p:nvPr>
        </p:nvSpPr>
        <p:spPr bwMode="auto">
          <a:xfrm>
            <a:off x="457200" y="1143000"/>
            <a:ext cx="9067800" cy="4800600"/>
          </a:xfrm>
          <a:noFill/>
          <a:ln w="12700">
            <a:miter lim="800000"/>
            <a:headEnd/>
            <a:tailEnd/>
          </a:ln>
        </p:spPr>
        <p:txBody>
          <a:bodyPr vert="horz" wrap="square" lIns="91440" tIns="45720" rIns="91440" bIns="45720" numCol="1" anchor="t" anchorCtr="0" compatLnSpc="1">
            <a:prstTxWarp prst="textNoShape">
              <a:avLst/>
            </a:prstTxWarp>
          </a:bodyPr>
          <a:lstStyle/>
          <a:p>
            <a:pPr>
              <a:buClr>
                <a:schemeClr val="tx1"/>
              </a:buClr>
              <a:buFont typeface="Wingdings" pitchFamily="2" charset="2"/>
              <a:buChar char="u"/>
            </a:pPr>
            <a:r>
              <a:rPr lang="en-US" sz="1400" dirty="0" smtClean="0">
                <a:latin typeface="Arial" charset="0"/>
              </a:rPr>
              <a:t>The Conservation Commission, Selectmen, Planning Board and Zoning Board are rated “excellent” or “adequate” by a majority of year-round residents.  The Zoning Board draws a higher “no opinion” response.  Excellent ratings of the Conservation Commission are somewhat higher in this survey (26%) than in 2001 (14%).  On the other hand, excellent ratings of the selectmen dropped from 31% in 2001 to 15% today.</a:t>
            </a:r>
          </a:p>
          <a:p>
            <a:pPr>
              <a:buClr>
                <a:schemeClr val="tx1"/>
              </a:buClr>
              <a:buFont typeface="Wingdings" pitchFamily="2" charset="2"/>
              <a:buChar char="u"/>
            </a:pPr>
            <a:r>
              <a:rPr lang="en-US" sz="1400" dirty="0" smtClean="0">
                <a:latin typeface="Arial" charset="0"/>
              </a:rPr>
              <a:t>Majorities of seasonal residents have “no opinion” of the job town officials are doing.  The same is true of ratings of the Valley schools.</a:t>
            </a:r>
          </a:p>
          <a:p>
            <a:pPr>
              <a:buClr>
                <a:schemeClr val="tx1"/>
              </a:buClr>
              <a:buFont typeface="Wingdings" pitchFamily="2" charset="2"/>
              <a:buChar char="u"/>
            </a:pPr>
            <a:r>
              <a:rPr lang="en-US" sz="1400" dirty="0" smtClean="0">
                <a:latin typeface="Arial" charset="0"/>
              </a:rPr>
              <a:t>Among year-round residents, almost half (49%) rate the Grammar School excellent – up from 34% in 2001.  Excellent ratings of the Middle School drop to 27% and to 10% for the High School.  These ratings are on a par with the 2001 ratings.</a:t>
            </a:r>
          </a:p>
          <a:p>
            <a:pPr>
              <a:buClr>
                <a:schemeClr val="tx1"/>
              </a:buClr>
              <a:buFont typeface="Wingdings" pitchFamily="2" charset="2"/>
              <a:buChar char="u"/>
            </a:pPr>
            <a:r>
              <a:rPr lang="en-US" sz="1400" dirty="0" smtClean="0">
                <a:latin typeface="Arial" charset="0"/>
              </a:rPr>
              <a:t>Emergency services -- Fire, First Aid and Police -- are rated “excellent” or “adequate” by eight to nine year-round residents in ten.  Seasonal residents are more likely not to have an opinion, but among those that do, opinions are generally favorable.  Excellent ratings of the Police stand at 57% now compared to 41% in 2001.</a:t>
            </a:r>
          </a:p>
          <a:p>
            <a:pPr>
              <a:buClr>
                <a:schemeClr val="tx1"/>
              </a:buClr>
              <a:buFont typeface="Wingdings" pitchFamily="2" charset="2"/>
              <a:buChar char="u"/>
            </a:pPr>
            <a:r>
              <a:rPr lang="en-US" sz="1400" dirty="0" smtClean="0">
                <a:latin typeface="Arial" charset="0"/>
              </a:rPr>
              <a:t>Top ratings on winter road maintenance are lower than in 2001.  In the earlier survey, 71% of year-round residents rated winter road maintenance excellent and this now is at 58%.  The same number (58%) of seasonal residents say winter road maintenance is excellent </a:t>
            </a:r>
          </a:p>
          <a:p>
            <a:pPr>
              <a:buClr>
                <a:schemeClr val="tx1"/>
              </a:buClr>
              <a:buFont typeface="Wingdings" pitchFamily="2" charset="2"/>
              <a:buChar char="u"/>
            </a:pPr>
            <a:r>
              <a:rPr lang="en-US" sz="1400" dirty="0" smtClean="0">
                <a:latin typeface="Arial" charset="0"/>
              </a:rPr>
              <a:t>Not surprisingly ratings of the library are quite high with 73% saying excellent compared to 25% in 2001 when the library was in the old building.</a:t>
            </a:r>
          </a:p>
          <a:p>
            <a:pPr>
              <a:buClr>
                <a:schemeClr val="tx1"/>
              </a:buClr>
              <a:buFont typeface="Wingdings" pitchFamily="2" charset="2"/>
              <a:buChar char="u"/>
            </a:pPr>
            <a:r>
              <a:rPr lang="en-US" sz="1400" dirty="0" smtClean="0">
                <a:latin typeface="Arial" charset="0"/>
              </a:rPr>
              <a:t>This year ratings of recycling and solid waster disposal were combined into a single item and drew a 36% excellent response from year-round residents.  This compares favorably to the 13% who had an excellent opinion of recycling and 22% who had an excellent opinion of solid waste disposal in 2001.  Seasonal residents give the recycling and solid waste disposal a  42% excellent rating.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37"/>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Ratings of Town Officials</a:t>
            </a:r>
          </a:p>
        </p:txBody>
      </p:sp>
      <p:sp>
        <p:nvSpPr>
          <p:cNvPr id="3076" name="Line 38"/>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3077" name="Text Box 39"/>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3078" name="Text Box 42"/>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a:latin typeface="Times New Roman" pitchFamily="18" charset="0"/>
              </a:rPr>
              <a:t> Ratings by Year-round Residents</a:t>
            </a:r>
          </a:p>
        </p:txBody>
      </p:sp>
      <p:graphicFrame>
        <p:nvGraphicFramePr>
          <p:cNvPr id="8" name="Object 43"/>
          <p:cNvGraphicFramePr>
            <a:graphicFrameLocks noChangeAspect="1"/>
          </p:cNvGraphicFramePr>
          <p:nvPr>
            <p:extLst>
              <p:ext uri="{D42A27DB-BD31-4B8C-83A1-F6EECF244321}">
                <p14:modId xmlns:p14="http://schemas.microsoft.com/office/powerpoint/2010/main" val="2212968011"/>
              </p:ext>
            </p:extLst>
          </p:nvPr>
        </p:nvGraphicFramePr>
        <p:xfrm>
          <a:off x="1270000" y="2079166"/>
          <a:ext cx="78613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3079" name="Text Box 44"/>
          <p:cNvSpPr txBox="1">
            <a:spLocks noChangeArrowheads="1"/>
          </p:cNvSpPr>
          <p:nvPr/>
        </p:nvSpPr>
        <p:spPr bwMode="auto">
          <a:xfrm>
            <a:off x="609600" y="1754867"/>
            <a:ext cx="8305800" cy="228600"/>
          </a:xfrm>
          <a:prstGeom prst="rect">
            <a:avLst/>
          </a:prstGeom>
          <a:noFill/>
          <a:ln w="12700">
            <a:noFill/>
            <a:miter lim="800000"/>
            <a:headEnd/>
            <a:tailEnd/>
          </a:ln>
        </p:spPr>
        <p:txBody>
          <a:bodyPr>
            <a:spAutoFit/>
          </a:bodyPr>
          <a:lstStyle/>
          <a:p>
            <a:pPr defTabSz="762000">
              <a:spcBef>
                <a:spcPct val="50000"/>
              </a:spcBef>
            </a:pPr>
            <a:r>
              <a:rPr lang="en-US" sz="1000" dirty="0">
                <a:latin typeface="Times New Roman" pitchFamily="18" charset="0"/>
              </a:rPr>
              <a:t>Question 6:</a:t>
            </a:r>
            <a:r>
              <a:rPr lang="en-US" sz="1000" i="1" dirty="0">
                <a:latin typeface="Times New Roman" pitchFamily="18" charset="0"/>
              </a:rPr>
              <a:t>  “How would you rate the following community functions or services currently provided in and/or by Jackson?”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Ratings of Town Officials</a:t>
            </a:r>
          </a:p>
        </p:txBody>
      </p:sp>
      <p:sp>
        <p:nvSpPr>
          <p:cNvPr id="4100"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4101"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4102"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a:latin typeface="Times New Roman" pitchFamily="18" charset="0"/>
              </a:rPr>
              <a:t> Ratings by Seasonal Residents</a:t>
            </a:r>
          </a:p>
        </p:txBody>
      </p:sp>
      <p:graphicFrame>
        <p:nvGraphicFramePr>
          <p:cNvPr id="8" name="Object 6"/>
          <p:cNvGraphicFramePr>
            <a:graphicFrameLocks noChangeAspect="1"/>
          </p:cNvGraphicFramePr>
          <p:nvPr>
            <p:extLst>
              <p:ext uri="{D42A27DB-BD31-4B8C-83A1-F6EECF244321}">
                <p14:modId xmlns:p14="http://schemas.microsoft.com/office/powerpoint/2010/main" val="2690920450"/>
              </p:ext>
            </p:extLst>
          </p:nvPr>
        </p:nvGraphicFramePr>
        <p:xfrm>
          <a:off x="1270000" y="2064652"/>
          <a:ext cx="78613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4103" name="Text Box 7"/>
          <p:cNvSpPr txBox="1">
            <a:spLocks noChangeArrowheads="1"/>
          </p:cNvSpPr>
          <p:nvPr/>
        </p:nvSpPr>
        <p:spPr bwMode="auto">
          <a:xfrm>
            <a:off x="537030" y="1783895"/>
            <a:ext cx="8305800" cy="228600"/>
          </a:xfrm>
          <a:prstGeom prst="rect">
            <a:avLst/>
          </a:prstGeom>
          <a:noFill/>
          <a:ln w="12700">
            <a:noFill/>
            <a:miter lim="800000"/>
            <a:headEnd/>
            <a:tailEnd/>
          </a:ln>
        </p:spPr>
        <p:txBody>
          <a:bodyPr>
            <a:spAutoFit/>
          </a:bodyPr>
          <a:lstStyle/>
          <a:p>
            <a:pPr defTabSz="762000">
              <a:spcBef>
                <a:spcPct val="50000"/>
              </a:spcBef>
            </a:pPr>
            <a:r>
              <a:rPr lang="en-US" sz="1000" dirty="0">
                <a:latin typeface="Times New Roman" pitchFamily="18" charset="0"/>
              </a:rPr>
              <a:t>Question 6:</a:t>
            </a:r>
            <a:r>
              <a:rPr lang="en-US" sz="1000" i="1" dirty="0">
                <a:latin typeface="Times New Roman" pitchFamily="18" charset="0"/>
              </a:rPr>
              <a:t>  “How would you rate the following community functions or services currently provided in and/or by Jackson?”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Ratings of Schools</a:t>
            </a:r>
          </a:p>
        </p:txBody>
      </p:sp>
      <p:sp>
        <p:nvSpPr>
          <p:cNvPr id="5124"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5125"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5126"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a:latin typeface="Times New Roman" pitchFamily="18" charset="0"/>
              </a:rPr>
              <a:t> Ratings by Year-round Residents</a:t>
            </a:r>
          </a:p>
        </p:txBody>
      </p:sp>
      <p:graphicFrame>
        <p:nvGraphicFramePr>
          <p:cNvPr id="8" name="Object 6"/>
          <p:cNvGraphicFramePr>
            <a:graphicFrameLocks noChangeAspect="1"/>
          </p:cNvGraphicFramePr>
          <p:nvPr>
            <p:extLst>
              <p:ext uri="{D42A27DB-BD31-4B8C-83A1-F6EECF244321}">
                <p14:modId xmlns:p14="http://schemas.microsoft.com/office/powerpoint/2010/main" val="107376746"/>
              </p:ext>
            </p:extLst>
          </p:nvPr>
        </p:nvGraphicFramePr>
        <p:xfrm>
          <a:off x="1270000" y="2079166"/>
          <a:ext cx="78613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5127" name="Text Box 7"/>
          <p:cNvSpPr txBox="1">
            <a:spLocks noChangeArrowheads="1"/>
          </p:cNvSpPr>
          <p:nvPr/>
        </p:nvSpPr>
        <p:spPr bwMode="auto">
          <a:xfrm>
            <a:off x="526140" y="1834694"/>
            <a:ext cx="8305800" cy="228600"/>
          </a:xfrm>
          <a:prstGeom prst="rect">
            <a:avLst/>
          </a:prstGeom>
          <a:noFill/>
          <a:ln w="12700">
            <a:noFill/>
            <a:miter lim="800000"/>
            <a:headEnd/>
            <a:tailEnd/>
          </a:ln>
        </p:spPr>
        <p:txBody>
          <a:bodyPr>
            <a:spAutoFit/>
          </a:bodyPr>
          <a:lstStyle/>
          <a:p>
            <a:pPr defTabSz="762000">
              <a:spcBef>
                <a:spcPct val="50000"/>
              </a:spcBef>
            </a:pPr>
            <a:r>
              <a:rPr lang="en-US" sz="1000" dirty="0">
                <a:latin typeface="Times New Roman" pitchFamily="18" charset="0"/>
              </a:rPr>
              <a:t>Question 6:</a:t>
            </a:r>
            <a:r>
              <a:rPr lang="en-US" sz="1000" i="1" dirty="0">
                <a:latin typeface="Times New Roman" pitchFamily="18" charset="0"/>
              </a:rPr>
              <a:t>  “How would you rate the following community functions or services currently provided in and/or by Jackson?”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Ratings of Schools</a:t>
            </a:r>
          </a:p>
        </p:txBody>
      </p:sp>
      <p:sp>
        <p:nvSpPr>
          <p:cNvPr id="6148"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6149"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6150"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a:latin typeface="Times New Roman" pitchFamily="18" charset="0"/>
              </a:rPr>
              <a:t> Ratings by Seasonal Residents</a:t>
            </a:r>
          </a:p>
        </p:txBody>
      </p:sp>
      <p:graphicFrame>
        <p:nvGraphicFramePr>
          <p:cNvPr id="8" name="Object 6"/>
          <p:cNvGraphicFramePr>
            <a:graphicFrameLocks noChangeAspect="1"/>
          </p:cNvGraphicFramePr>
          <p:nvPr>
            <p:extLst>
              <p:ext uri="{D42A27DB-BD31-4B8C-83A1-F6EECF244321}">
                <p14:modId xmlns:p14="http://schemas.microsoft.com/office/powerpoint/2010/main" val="2416780439"/>
              </p:ext>
            </p:extLst>
          </p:nvPr>
        </p:nvGraphicFramePr>
        <p:xfrm>
          <a:off x="1270000" y="2108194"/>
          <a:ext cx="78613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6151" name="Text Box 7"/>
          <p:cNvSpPr txBox="1">
            <a:spLocks noChangeArrowheads="1"/>
          </p:cNvSpPr>
          <p:nvPr/>
        </p:nvSpPr>
        <p:spPr bwMode="auto">
          <a:xfrm>
            <a:off x="566058" y="1831065"/>
            <a:ext cx="8305800" cy="228600"/>
          </a:xfrm>
          <a:prstGeom prst="rect">
            <a:avLst/>
          </a:prstGeom>
          <a:noFill/>
          <a:ln w="12700">
            <a:noFill/>
            <a:miter lim="800000"/>
            <a:headEnd/>
            <a:tailEnd/>
          </a:ln>
        </p:spPr>
        <p:txBody>
          <a:bodyPr>
            <a:spAutoFit/>
          </a:bodyPr>
          <a:lstStyle/>
          <a:p>
            <a:pPr defTabSz="762000">
              <a:spcBef>
                <a:spcPct val="50000"/>
              </a:spcBef>
            </a:pPr>
            <a:r>
              <a:rPr lang="en-US" sz="1000" dirty="0">
                <a:latin typeface="Times New Roman" pitchFamily="18" charset="0"/>
              </a:rPr>
              <a:t>Question 6:</a:t>
            </a:r>
            <a:r>
              <a:rPr lang="en-US" sz="1000" i="1" dirty="0">
                <a:latin typeface="Times New Roman" pitchFamily="18" charset="0"/>
              </a:rPr>
              <a:t>  “How would you rate the following community functions or services currently provided in and/or by Jackson?”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Ratings of Emergency Services</a:t>
            </a:r>
          </a:p>
        </p:txBody>
      </p:sp>
      <p:sp>
        <p:nvSpPr>
          <p:cNvPr id="7172"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7173"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7174"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a:latin typeface="Times New Roman" pitchFamily="18" charset="0"/>
              </a:rPr>
              <a:t> Ratings by Year-round Residents</a:t>
            </a:r>
          </a:p>
        </p:txBody>
      </p:sp>
      <p:graphicFrame>
        <p:nvGraphicFramePr>
          <p:cNvPr id="8" name="Object 6"/>
          <p:cNvGraphicFramePr>
            <a:graphicFrameLocks noChangeAspect="1"/>
          </p:cNvGraphicFramePr>
          <p:nvPr>
            <p:extLst>
              <p:ext uri="{D42A27DB-BD31-4B8C-83A1-F6EECF244321}">
                <p14:modId xmlns:p14="http://schemas.microsoft.com/office/powerpoint/2010/main" val="765872096"/>
              </p:ext>
            </p:extLst>
          </p:nvPr>
        </p:nvGraphicFramePr>
        <p:xfrm>
          <a:off x="1270000" y="2108194"/>
          <a:ext cx="78613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7175" name="Text Box 7"/>
          <p:cNvSpPr txBox="1">
            <a:spLocks noChangeArrowheads="1"/>
          </p:cNvSpPr>
          <p:nvPr/>
        </p:nvSpPr>
        <p:spPr bwMode="auto">
          <a:xfrm>
            <a:off x="573311" y="1841950"/>
            <a:ext cx="8305800" cy="228600"/>
          </a:xfrm>
          <a:prstGeom prst="rect">
            <a:avLst/>
          </a:prstGeom>
          <a:noFill/>
          <a:ln w="12700">
            <a:noFill/>
            <a:miter lim="800000"/>
            <a:headEnd/>
            <a:tailEnd/>
          </a:ln>
        </p:spPr>
        <p:txBody>
          <a:bodyPr>
            <a:spAutoFit/>
          </a:bodyPr>
          <a:lstStyle/>
          <a:p>
            <a:pPr defTabSz="762000">
              <a:spcBef>
                <a:spcPct val="50000"/>
              </a:spcBef>
            </a:pPr>
            <a:r>
              <a:rPr lang="en-US" sz="1000" dirty="0">
                <a:latin typeface="Times New Roman" pitchFamily="18" charset="0"/>
              </a:rPr>
              <a:t>Question 6:</a:t>
            </a:r>
            <a:r>
              <a:rPr lang="en-US" sz="1000" i="1" dirty="0">
                <a:latin typeface="Times New Roman" pitchFamily="18" charset="0"/>
              </a:rPr>
              <a:t>  “How would you rate the following community functions or services currently provided in and/or by Jackson?”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Ratings of Emergency Services</a:t>
            </a:r>
          </a:p>
        </p:txBody>
      </p:sp>
      <p:sp>
        <p:nvSpPr>
          <p:cNvPr id="8196"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8197"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8198"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a:latin typeface="Times New Roman" pitchFamily="18" charset="0"/>
              </a:rPr>
              <a:t> Ratings by Seasonal Residents</a:t>
            </a:r>
          </a:p>
        </p:txBody>
      </p:sp>
      <p:graphicFrame>
        <p:nvGraphicFramePr>
          <p:cNvPr id="8" name="Object 6"/>
          <p:cNvGraphicFramePr>
            <a:graphicFrameLocks noChangeAspect="1"/>
          </p:cNvGraphicFramePr>
          <p:nvPr>
            <p:extLst>
              <p:ext uri="{D42A27DB-BD31-4B8C-83A1-F6EECF244321}">
                <p14:modId xmlns:p14="http://schemas.microsoft.com/office/powerpoint/2010/main" val="3900766564"/>
              </p:ext>
            </p:extLst>
          </p:nvPr>
        </p:nvGraphicFramePr>
        <p:xfrm>
          <a:off x="1270000" y="2149928"/>
          <a:ext cx="78613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8199" name="Text Box 7"/>
          <p:cNvSpPr txBox="1">
            <a:spLocks noChangeArrowheads="1"/>
          </p:cNvSpPr>
          <p:nvPr/>
        </p:nvSpPr>
        <p:spPr bwMode="auto">
          <a:xfrm>
            <a:off x="537024" y="1825170"/>
            <a:ext cx="8305800" cy="228600"/>
          </a:xfrm>
          <a:prstGeom prst="rect">
            <a:avLst/>
          </a:prstGeom>
          <a:noFill/>
          <a:ln w="12700">
            <a:noFill/>
            <a:miter lim="800000"/>
            <a:headEnd/>
            <a:tailEnd/>
          </a:ln>
        </p:spPr>
        <p:txBody>
          <a:bodyPr>
            <a:spAutoFit/>
          </a:bodyPr>
          <a:lstStyle/>
          <a:p>
            <a:pPr defTabSz="762000">
              <a:spcBef>
                <a:spcPct val="50000"/>
              </a:spcBef>
            </a:pPr>
            <a:r>
              <a:rPr lang="en-US" sz="1000" dirty="0">
                <a:latin typeface="Times New Roman" pitchFamily="18" charset="0"/>
              </a:rPr>
              <a:t>Question 6:</a:t>
            </a:r>
            <a:r>
              <a:rPr lang="en-US" sz="1000" i="1" dirty="0">
                <a:latin typeface="Times New Roman" pitchFamily="18" charset="0"/>
              </a:rPr>
              <a:t>  “How would you rate the following community functions or services currently provided in and/or by Jackson?”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12184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Ratings of Town Services</a:t>
            </a:r>
          </a:p>
        </p:txBody>
      </p:sp>
      <p:sp>
        <p:nvSpPr>
          <p:cNvPr id="9220"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9221"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9222"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a:latin typeface="Times New Roman" pitchFamily="18" charset="0"/>
              </a:rPr>
              <a:t> Ratings by Year-round Residents</a:t>
            </a:r>
          </a:p>
        </p:txBody>
      </p:sp>
      <p:graphicFrame>
        <p:nvGraphicFramePr>
          <p:cNvPr id="8" name="Object 6"/>
          <p:cNvGraphicFramePr>
            <a:graphicFrameLocks noChangeAspect="1"/>
          </p:cNvGraphicFramePr>
          <p:nvPr>
            <p:extLst>
              <p:ext uri="{D42A27DB-BD31-4B8C-83A1-F6EECF244321}">
                <p14:modId xmlns:p14="http://schemas.microsoft.com/office/powerpoint/2010/main" val="436470"/>
              </p:ext>
            </p:extLst>
          </p:nvPr>
        </p:nvGraphicFramePr>
        <p:xfrm>
          <a:off x="762000" y="2120900"/>
          <a:ext cx="83693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9223" name="Text Box 7"/>
          <p:cNvSpPr txBox="1">
            <a:spLocks noChangeArrowheads="1"/>
          </p:cNvSpPr>
          <p:nvPr/>
        </p:nvSpPr>
        <p:spPr bwMode="auto">
          <a:xfrm>
            <a:off x="519792" y="1787522"/>
            <a:ext cx="8305800" cy="228600"/>
          </a:xfrm>
          <a:prstGeom prst="rect">
            <a:avLst/>
          </a:prstGeom>
          <a:noFill/>
          <a:ln w="12700">
            <a:noFill/>
            <a:miter lim="800000"/>
            <a:headEnd/>
            <a:tailEnd/>
          </a:ln>
        </p:spPr>
        <p:txBody>
          <a:bodyPr>
            <a:spAutoFit/>
          </a:bodyPr>
          <a:lstStyle/>
          <a:p>
            <a:pPr defTabSz="762000">
              <a:spcBef>
                <a:spcPct val="50000"/>
              </a:spcBef>
            </a:pPr>
            <a:r>
              <a:rPr lang="en-US" sz="1000" dirty="0">
                <a:latin typeface="Times New Roman" pitchFamily="18" charset="0"/>
              </a:rPr>
              <a:t>Question 6:</a:t>
            </a:r>
            <a:r>
              <a:rPr lang="en-US" sz="1000" i="1" dirty="0">
                <a:latin typeface="Times New Roman" pitchFamily="18" charset="0"/>
              </a:rPr>
              <a:t>  “How would you rate the following community functions or services currently provided in and/or by Jackson?”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Ratings of Town Services</a:t>
            </a:r>
          </a:p>
        </p:txBody>
      </p:sp>
      <p:sp>
        <p:nvSpPr>
          <p:cNvPr id="10244"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10245"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10246"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a:latin typeface="Times New Roman" pitchFamily="18" charset="0"/>
              </a:rPr>
              <a:t> Ratings by Seasonal Residents</a:t>
            </a:r>
          </a:p>
        </p:txBody>
      </p:sp>
      <p:graphicFrame>
        <p:nvGraphicFramePr>
          <p:cNvPr id="8" name="Object 6"/>
          <p:cNvGraphicFramePr>
            <a:graphicFrameLocks noChangeAspect="1"/>
          </p:cNvGraphicFramePr>
          <p:nvPr>
            <p:extLst>
              <p:ext uri="{D42A27DB-BD31-4B8C-83A1-F6EECF244321}">
                <p14:modId xmlns:p14="http://schemas.microsoft.com/office/powerpoint/2010/main" val="2997752974"/>
              </p:ext>
            </p:extLst>
          </p:nvPr>
        </p:nvGraphicFramePr>
        <p:xfrm>
          <a:off x="914400" y="2119080"/>
          <a:ext cx="803275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10247" name="Text Box 7"/>
          <p:cNvSpPr txBox="1">
            <a:spLocks noChangeArrowheads="1"/>
          </p:cNvSpPr>
          <p:nvPr/>
        </p:nvSpPr>
        <p:spPr bwMode="auto">
          <a:xfrm>
            <a:off x="533400" y="1841951"/>
            <a:ext cx="8305800" cy="228600"/>
          </a:xfrm>
          <a:prstGeom prst="rect">
            <a:avLst/>
          </a:prstGeom>
          <a:noFill/>
          <a:ln w="12700">
            <a:noFill/>
            <a:miter lim="800000"/>
            <a:headEnd/>
            <a:tailEnd/>
          </a:ln>
        </p:spPr>
        <p:txBody>
          <a:bodyPr>
            <a:spAutoFit/>
          </a:bodyPr>
          <a:lstStyle/>
          <a:p>
            <a:pPr defTabSz="762000">
              <a:spcBef>
                <a:spcPct val="50000"/>
              </a:spcBef>
            </a:pPr>
            <a:r>
              <a:rPr lang="en-US" sz="1000" dirty="0">
                <a:latin typeface="Times New Roman" pitchFamily="18" charset="0"/>
              </a:rPr>
              <a:t>Question 6:</a:t>
            </a:r>
            <a:r>
              <a:rPr lang="en-US" sz="1000" i="1" dirty="0">
                <a:latin typeface="Times New Roman" pitchFamily="18" charset="0"/>
              </a:rPr>
              <a:t>  “How would you rate the following community functions or services currently provided in and/or by Jackson?”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bwMode="auto">
          <a:xfrm>
            <a:off x="762000" y="2286000"/>
            <a:ext cx="8382000" cy="1143000"/>
          </a:xfrm>
          <a:noFill/>
          <a:ln w="12700">
            <a:miter lim="800000"/>
            <a:headEnd/>
            <a:tailEnd/>
          </a:ln>
        </p:spPr>
        <p:txBody>
          <a:bodyPr vert="horz" wrap="square" lIns="91440" tIns="45720" rIns="91440" bIns="45720" numCol="1" anchor="t" anchorCtr="0" compatLnSpc="1">
            <a:prstTxWarp prst="textNoShape">
              <a:avLst/>
            </a:prstTxWarp>
          </a:bodyPr>
          <a:lstStyle/>
          <a:p>
            <a:r>
              <a:rPr lang="en-US" smtClean="0"/>
              <a:t>III. Attention and Funding Needed for Services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026"/>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Attention and Funding Needed for Services</a:t>
            </a:r>
          </a:p>
        </p:txBody>
      </p:sp>
      <p:sp>
        <p:nvSpPr>
          <p:cNvPr id="45059" name="Line 1027"/>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45060" name="Text Box 1028"/>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45061" name="Rectangle 1029"/>
          <p:cNvSpPr>
            <a:spLocks noGrp="1" noChangeArrowheads="1"/>
          </p:cNvSpPr>
          <p:nvPr>
            <p:ph type="body" idx="1"/>
          </p:nvPr>
        </p:nvSpPr>
        <p:spPr bwMode="auto">
          <a:xfrm>
            <a:off x="457200" y="1295400"/>
            <a:ext cx="9067800" cy="4800600"/>
          </a:xfrm>
          <a:noFill/>
          <a:ln w="12700">
            <a:miter lim="800000"/>
            <a:headEnd/>
            <a:tailEnd/>
          </a:ln>
        </p:spPr>
        <p:txBody>
          <a:bodyPr vert="horz" wrap="square" lIns="91440" tIns="45720" rIns="91440" bIns="45720" numCol="1" anchor="t" anchorCtr="0" compatLnSpc="1">
            <a:prstTxWarp prst="textNoShape">
              <a:avLst/>
            </a:prstTxWarp>
          </a:bodyPr>
          <a:lstStyle/>
          <a:p>
            <a:pPr>
              <a:buClr>
                <a:schemeClr val="tx1"/>
              </a:buClr>
              <a:buFont typeface="Wingdings" pitchFamily="2" charset="2"/>
              <a:buChar char="u"/>
            </a:pPr>
            <a:r>
              <a:rPr lang="en-US" sz="1400" dirty="0" smtClean="0">
                <a:latin typeface="Arial" charset="0"/>
              </a:rPr>
              <a:t>Interest in conservation among both year-round and seasonal residents has declined somewhat since 2001.  Among year-round residents, for example, in 2001 53% said that more attention and funding should be placed on acquisition of land for conservation and 51% said the same about land acquisition for community use.  These proportions drop to 44% and 33% in 2014.  Interest in historic preservation is also lower dropping from 31% to 17% among year-round residents.  </a:t>
            </a:r>
          </a:p>
          <a:p>
            <a:pPr>
              <a:buClr>
                <a:schemeClr val="tx1"/>
              </a:buClr>
              <a:buNone/>
            </a:pPr>
            <a:endParaRPr lang="en-US" sz="1400" dirty="0" smtClean="0">
              <a:latin typeface="Arial" charset="0"/>
            </a:endParaRPr>
          </a:p>
          <a:p>
            <a:pPr>
              <a:buClr>
                <a:schemeClr val="tx1"/>
              </a:buClr>
              <a:buFont typeface="Wingdings" pitchFamily="2" charset="2"/>
              <a:buChar char="u"/>
            </a:pPr>
            <a:r>
              <a:rPr lang="en-US" sz="1400" dirty="0" smtClean="0">
                <a:latin typeface="Arial" charset="0"/>
              </a:rPr>
              <a:t>At the same time, in questions not asked in 2001, 42% of year-round residents think more emphasis should be placed on agricultural land preservation and 32% would like to see more conservation easements.</a:t>
            </a:r>
          </a:p>
          <a:p>
            <a:pPr>
              <a:buClr>
                <a:schemeClr val="tx1"/>
              </a:buClr>
              <a:buFont typeface="Wingdings" pitchFamily="2" charset="2"/>
              <a:buChar char="u"/>
            </a:pPr>
            <a:endParaRPr lang="en-US" sz="1400" dirty="0" smtClean="0">
              <a:latin typeface="Arial" charset="0"/>
            </a:endParaRPr>
          </a:p>
          <a:p>
            <a:pPr>
              <a:buClr>
                <a:schemeClr val="tx1"/>
              </a:buClr>
              <a:buFont typeface="Wingdings" pitchFamily="2" charset="2"/>
              <a:buChar char="u"/>
            </a:pPr>
            <a:r>
              <a:rPr lang="en-US" sz="1400" dirty="0" smtClean="0">
                <a:latin typeface="Arial" charset="0"/>
              </a:rPr>
              <a:t>Interest in more attention and funding for emergency services is low and parallels </a:t>
            </a:r>
            <a:r>
              <a:rPr lang="en-US" sz="1400" smtClean="0">
                <a:latin typeface="Arial" charset="0"/>
              </a:rPr>
              <a:t>the 2001 </a:t>
            </a:r>
            <a:r>
              <a:rPr lang="en-US" sz="1400" dirty="0" smtClean="0">
                <a:latin typeface="Arial" charset="0"/>
              </a:rPr>
              <a:t>findings. Majorities consider the amount of attention and funding for emergency services to be adequate now.</a:t>
            </a:r>
          </a:p>
          <a:p>
            <a:pPr>
              <a:buClr>
                <a:schemeClr val="tx1"/>
              </a:buClr>
              <a:buFont typeface="Wingdings" pitchFamily="2" charset="2"/>
              <a:buChar char="u"/>
            </a:pPr>
            <a:endParaRPr lang="en-US" sz="1400" dirty="0" smtClean="0">
              <a:latin typeface="Arial" charset="0"/>
            </a:endParaRPr>
          </a:p>
          <a:p>
            <a:pPr>
              <a:buClr>
                <a:schemeClr val="tx1"/>
              </a:buClr>
              <a:buFont typeface="Wingdings" pitchFamily="2" charset="2"/>
              <a:buChar char="u"/>
            </a:pPr>
            <a:r>
              <a:rPr lang="en-US" sz="1400" dirty="0" smtClean="0">
                <a:latin typeface="Arial" charset="0"/>
              </a:rPr>
              <a:t>About one-fourth of year-round residents think more attention should be paid to regional transportation planning and both local and regional economic development.  Seasonal residents are somewhat less interested in these issues.</a:t>
            </a:r>
          </a:p>
          <a:p>
            <a:pPr>
              <a:buClr>
                <a:schemeClr val="tx1"/>
              </a:buClr>
              <a:buFont typeface="Wingdings" pitchFamily="2" charset="2"/>
              <a:buChar char="u"/>
            </a:pPr>
            <a:endParaRPr lang="en-US" sz="1400" dirty="0" smtClean="0">
              <a:latin typeface="Arial" charset="0"/>
            </a:endParaRPr>
          </a:p>
          <a:p>
            <a:pPr>
              <a:buClr>
                <a:schemeClr val="tx1"/>
              </a:buClr>
              <a:buFont typeface="Wingdings" pitchFamily="2" charset="2"/>
              <a:buChar char="u"/>
            </a:pPr>
            <a:r>
              <a:rPr lang="en-US" sz="1400" dirty="0" smtClean="0">
                <a:latin typeface="Arial" charset="0"/>
              </a:rPr>
              <a:t>Majorities of year-round residents think the attention and funding for roads, recycling/solid waste management, use of town owned lands, recreation planning, schools and the library is adequate now.  However, the proportion of year-round residents saying that more attention needs to go to roads stands now at 33% compared to 16% in 2001.</a:t>
            </a:r>
          </a:p>
          <a:p>
            <a:pPr lvl="1">
              <a:buClr>
                <a:schemeClr val="tx1"/>
              </a:buClr>
              <a:buFont typeface="Wingdings" pitchFamily="2" charset="2"/>
              <a:buChar char="u"/>
            </a:pPr>
            <a:endParaRPr lang="en-US" sz="1400" dirty="0" smtClean="0">
              <a:latin typeface="Arial" charset="0"/>
            </a:endParaRPr>
          </a:p>
          <a:p>
            <a:pPr lvl="1">
              <a:buClr>
                <a:schemeClr val="tx1"/>
              </a:buClr>
              <a:buFont typeface="Wingdings" pitchFamily="2" charset="2"/>
              <a:buNone/>
            </a:pPr>
            <a:endParaRPr lang="en-US" sz="1400" dirty="0" smtClean="0">
              <a:latin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Attention and Funding for Conservation</a:t>
            </a:r>
          </a:p>
        </p:txBody>
      </p:sp>
      <p:sp>
        <p:nvSpPr>
          <p:cNvPr id="11268"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11269"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11270"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a:latin typeface="Times New Roman" pitchFamily="18" charset="0"/>
              </a:rPr>
              <a:t> Ratings by Year-round Residents</a:t>
            </a:r>
          </a:p>
        </p:txBody>
      </p:sp>
      <p:graphicFrame>
        <p:nvGraphicFramePr>
          <p:cNvPr id="8" name="Object 6"/>
          <p:cNvGraphicFramePr>
            <a:graphicFrameLocks noChangeAspect="1"/>
          </p:cNvGraphicFramePr>
          <p:nvPr>
            <p:extLst>
              <p:ext uri="{D42A27DB-BD31-4B8C-83A1-F6EECF244321}">
                <p14:modId xmlns:p14="http://schemas.microsoft.com/office/powerpoint/2010/main" val="407837289"/>
              </p:ext>
            </p:extLst>
          </p:nvPr>
        </p:nvGraphicFramePr>
        <p:xfrm>
          <a:off x="698500" y="2120900"/>
          <a:ext cx="84328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11271" name="Text Box 7"/>
          <p:cNvSpPr txBox="1">
            <a:spLocks noChangeArrowheads="1"/>
          </p:cNvSpPr>
          <p:nvPr/>
        </p:nvSpPr>
        <p:spPr bwMode="auto">
          <a:xfrm>
            <a:off x="605970" y="1752600"/>
            <a:ext cx="8305800" cy="228600"/>
          </a:xfrm>
          <a:prstGeom prst="rect">
            <a:avLst/>
          </a:prstGeom>
          <a:noFill/>
          <a:ln w="12700">
            <a:noFill/>
            <a:miter lim="800000"/>
            <a:headEnd/>
            <a:tailEnd/>
          </a:ln>
        </p:spPr>
        <p:txBody>
          <a:bodyPr>
            <a:spAutoFit/>
          </a:bodyPr>
          <a:lstStyle/>
          <a:p>
            <a:pPr defTabSz="762000">
              <a:spcBef>
                <a:spcPct val="50000"/>
              </a:spcBef>
            </a:pPr>
            <a:r>
              <a:rPr lang="en-US" sz="1000" dirty="0">
                <a:latin typeface="Times New Roman" pitchFamily="18" charset="0"/>
              </a:rPr>
              <a:t>Question 7:</a:t>
            </a:r>
            <a:r>
              <a:rPr lang="en-US" sz="1000" i="1" dirty="0">
                <a:latin typeface="Times New Roman" pitchFamily="18" charset="0"/>
              </a:rPr>
              <a:t>  “In </a:t>
            </a:r>
            <a:r>
              <a:rPr lang="en-US" sz="1000" i="1" dirty="0" smtClean="0">
                <a:latin typeface="Times New Roman" pitchFamily="18" charset="0"/>
              </a:rPr>
              <a:t> your </a:t>
            </a:r>
            <a:r>
              <a:rPr lang="en-US" sz="1000" i="1" dirty="0">
                <a:latin typeface="Times New Roman" pitchFamily="18" charset="0"/>
              </a:rPr>
              <a:t>opinion, should more or less attention and funding be focused on the following </a:t>
            </a:r>
            <a:r>
              <a:rPr lang="en-US" sz="1000" i="1" dirty="0" smtClean="0">
                <a:latin typeface="Times New Roman" pitchFamily="18" charset="0"/>
              </a:rPr>
              <a:t>programs or services</a:t>
            </a:r>
            <a:r>
              <a:rPr lang="en-US" sz="1000" i="1" dirty="0">
                <a:latin typeface="Times New Roman" pitchFamily="18"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Attention and Funding for Conservation</a:t>
            </a:r>
          </a:p>
        </p:txBody>
      </p:sp>
      <p:sp>
        <p:nvSpPr>
          <p:cNvPr id="11268"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11269"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11270"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dirty="0">
                <a:latin typeface="Times New Roman" pitchFamily="18" charset="0"/>
              </a:rPr>
              <a:t> Ratings by </a:t>
            </a:r>
            <a:r>
              <a:rPr lang="en-US" sz="1800" b="1" u="sng" dirty="0" smtClean="0">
                <a:latin typeface="Times New Roman" pitchFamily="18" charset="0"/>
              </a:rPr>
              <a:t>Seasonal Residents</a:t>
            </a:r>
            <a:endParaRPr lang="en-US" sz="1800" b="1" u="sng" dirty="0">
              <a:latin typeface="Times New Roman" pitchFamily="18" charset="0"/>
            </a:endParaRPr>
          </a:p>
        </p:txBody>
      </p:sp>
      <p:graphicFrame>
        <p:nvGraphicFramePr>
          <p:cNvPr id="8" name="Object 6"/>
          <p:cNvGraphicFramePr>
            <a:graphicFrameLocks noChangeAspect="1"/>
          </p:cNvGraphicFramePr>
          <p:nvPr>
            <p:extLst>
              <p:ext uri="{D42A27DB-BD31-4B8C-83A1-F6EECF244321}">
                <p14:modId xmlns:p14="http://schemas.microsoft.com/office/powerpoint/2010/main" val="3752714701"/>
              </p:ext>
            </p:extLst>
          </p:nvPr>
        </p:nvGraphicFramePr>
        <p:xfrm>
          <a:off x="698500" y="2131784"/>
          <a:ext cx="84328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11271" name="Text Box 7"/>
          <p:cNvSpPr txBox="1">
            <a:spLocks noChangeArrowheads="1"/>
          </p:cNvSpPr>
          <p:nvPr/>
        </p:nvSpPr>
        <p:spPr bwMode="auto">
          <a:xfrm>
            <a:off x="660402" y="1838321"/>
            <a:ext cx="8305800" cy="228600"/>
          </a:xfrm>
          <a:prstGeom prst="rect">
            <a:avLst/>
          </a:prstGeom>
          <a:noFill/>
          <a:ln w="12700">
            <a:noFill/>
            <a:miter lim="800000"/>
            <a:headEnd/>
            <a:tailEnd/>
          </a:ln>
        </p:spPr>
        <p:txBody>
          <a:bodyPr>
            <a:spAutoFit/>
          </a:bodyPr>
          <a:lstStyle/>
          <a:p>
            <a:pPr defTabSz="762000">
              <a:spcBef>
                <a:spcPct val="50000"/>
              </a:spcBef>
            </a:pPr>
            <a:r>
              <a:rPr lang="en-US" sz="1000" dirty="0" smtClean="0">
                <a:latin typeface="Times New Roman" pitchFamily="18" charset="0"/>
              </a:rPr>
              <a:t>Question 7:</a:t>
            </a:r>
            <a:r>
              <a:rPr lang="en-US" sz="1000" i="1" dirty="0" smtClean="0">
                <a:latin typeface="Times New Roman" pitchFamily="18" charset="0"/>
              </a:rPr>
              <a:t>  “In  your opinion, should more or less attention and funding be focused on the following programs or services?”</a:t>
            </a:r>
            <a:endParaRPr lang="en-US" sz="1000" i="1" dirty="0">
              <a:latin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13316"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13317"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a:latin typeface="Times New Roman" pitchFamily="18" charset="0"/>
              </a:rPr>
              <a:t> Ratings by Year-round Residents</a:t>
            </a:r>
          </a:p>
        </p:txBody>
      </p:sp>
      <p:graphicFrame>
        <p:nvGraphicFramePr>
          <p:cNvPr id="8" name="Object 6"/>
          <p:cNvGraphicFramePr>
            <a:graphicFrameLocks noChangeAspect="1"/>
          </p:cNvGraphicFramePr>
          <p:nvPr>
            <p:extLst>
              <p:ext uri="{D42A27DB-BD31-4B8C-83A1-F6EECF244321}">
                <p14:modId xmlns:p14="http://schemas.microsoft.com/office/powerpoint/2010/main" val="1566187313"/>
              </p:ext>
            </p:extLst>
          </p:nvPr>
        </p:nvGraphicFramePr>
        <p:xfrm>
          <a:off x="850900" y="2146298"/>
          <a:ext cx="82804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13318" name="Text Box 8"/>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Attention and Funding for Emergency Services</a:t>
            </a:r>
          </a:p>
        </p:txBody>
      </p:sp>
      <p:sp>
        <p:nvSpPr>
          <p:cNvPr id="13319" name="Text Box 9"/>
          <p:cNvSpPr txBox="1">
            <a:spLocks noChangeArrowheads="1"/>
          </p:cNvSpPr>
          <p:nvPr/>
        </p:nvSpPr>
        <p:spPr bwMode="auto">
          <a:xfrm>
            <a:off x="665837" y="1812923"/>
            <a:ext cx="8305800" cy="228600"/>
          </a:xfrm>
          <a:prstGeom prst="rect">
            <a:avLst/>
          </a:prstGeom>
          <a:noFill/>
          <a:ln w="12700">
            <a:noFill/>
            <a:miter lim="800000"/>
            <a:headEnd/>
            <a:tailEnd/>
          </a:ln>
        </p:spPr>
        <p:txBody>
          <a:bodyPr>
            <a:spAutoFit/>
          </a:bodyPr>
          <a:lstStyle/>
          <a:p>
            <a:pPr defTabSz="762000">
              <a:spcBef>
                <a:spcPct val="50000"/>
              </a:spcBef>
            </a:pPr>
            <a:r>
              <a:rPr lang="en-US" sz="1000" dirty="0" smtClean="0">
                <a:latin typeface="Times New Roman" pitchFamily="18" charset="0"/>
              </a:rPr>
              <a:t>Question 7:</a:t>
            </a:r>
            <a:r>
              <a:rPr lang="en-US" sz="1000" i="1" dirty="0" smtClean="0">
                <a:latin typeface="Times New Roman" pitchFamily="18" charset="0"/>
              </a:rPr>
              <a:t>  “In  your opinion, should more or less attention and funding be focused on the following programs or services?”</a:t>
            </a:r>
            <a:endParaRPr lang="en-US" sz="1000" i="1" dirty="0">
              <a:latin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Line 2"/>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14340" name="Text Box 3"/>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14341" name="Text Box 4"/>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a:latin typeface="Times New Roman" pitchFamily="18" charset="0"/>
              </a:rPr>
              <a:t> Ratings by Seasonal Residents</a:t>
            </a:r>
          </a:p>
        </p:txBody>
      </p:sp>
      <p:graphicFrame>
        <p:nvGraphicFramePr>
          <p:cNvPr id="8" name="Object 5"/>
          <p:cNvGraphicFramePr>
            <a:graphicFrameLocks noChangeAspect="1"/>
          </p:cNvGraphicFramePr>
          <p:nvPr>
            <p:extLst>
              <p:ext uri="{D42A27DB-BD31-4B8C-83A1-F6EECF244321}">
                <p14:modId xmlns:p14="http://schemas.microsoft.com/office/powerpoint/2010/main" val="3260189380"/>
              </p:ext>
            </p:extLst>
          </p:nvPr>
        </p:nvGraphicFramePr>
        <p:xfrm>
          <a:off x="850900" y="2164442"/>
          <a:ext cx="82804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14342" name="Text Box 6"/>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Attention and Funding for Emergency Services</a:t>
            </a:r>
          </a:p>
        </p:txBody>
      </p:sp>
      <p:sp>
        <p:nvSpPr>
          <p:cNvPr id="14343" name="Text Box 7"/>
          <p:cNvSpPr txBox="1">
            <a:spLocks noChangeArrowheads="1"/>
          </p:cNvSpPr>
          <p:nvPr/>
        </p:nvSpPr>
        <p:spPr bwMode="auto">
          <a:xfrm>
            <a:off x="638622" y="1792512"/>
            <a:ext cx="8305800" cy="228600"/>
          </a:xfrm>
          <a:prstGeom prst="rect">
            <a:avLst/>
          </a:prstGeom>
          <a:noFill/>
          <a:ln w="12700">
            <a:noFill/>
            <a:miter lim="800000"/>
            <a:headEnd/>
            <a:tailEnd/>
          </a:ln>
        </p:spPr>
        <p:txBody>
          <a:bodyPr>
            <a:spAutoFit/>
          </a:bodyPr>
          <a:lstStyle/>
          <a:p>
            <a:pPr defTabSz="762000">
              <a:spcBef>
                <a:spcPct val="50000"/>
              </a:spcBef>
            </a:pPr>
            <a:r>
              <a:rPr lang="en-US" sz="1000" dirty="0" smtClean="0">
                <a:latin typeface="Times New Roman" pitchFamily="18" charset="0"/>
              </a:rPr>
              <a:t>Question 7:</a:t>
            </a:r>
            <a:r>
              <a:rPr lang="en-US" sz="1000" i="1" dirty="0" smtClean="0">
                <a:latin typeface="Times New Roman" pitchFamily="18" charset="0"/>
              </a:rPr>
              <a:t>  “In  your opinion, should more or less attention and funding be focused on the following programs or services?”</a:t>
            </a:r>
            <a:endParaRPr lang="en-US" sz="1000" i="1" dirty="0">
              <a:latin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13316"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13317"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a:latin typeface="Times New Roman" pitchFamily="18" charset="0"/>
              </a:rPr>
              <a:t> Ratings by Year-round Residents</a:t>
            </a:r>
          </a:p>
        </p:txBody>
      </p:sp>
      <p:graphicFrame>
        <p:nvGraphicFramePr>
          <p:cNvPr id="8" name="Object 6"/>
          <p:cNvGraphicFramePr>
            <a:graphicFrameLocks noChangeAspect="1"/>
          </p:cNvGraphicFramePr>
          <p:nvPr>
            <p:extLst>
              <p:ext uri="{D42A27DB-BD31-4B8C-83A1-F6EECF244321}">
                <p14:modId xmlns:p14="http://schemas.microsoft.com/office/powerpoint/2010/main" val="797629680"/>
              </p:ext>
            </p:extLst>
          </p:nvPr>
        </p:nvGraphicFramePr>
        <p:xfrm>
          <a:off x="850900" y="2164442"/>
          <a:ext cx="82804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13318" name="Text Box 8"/>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dirty="0">
                <a:latin typeface="Times New Roman" pitchFamily="18" charset="0"/>
              </a:rPr>
              <a:t>Attention and Funding for </a:t>
            </a:r>
            <a:r>
              <a:rPr lang="en-US" sz="2800" b="1" i="1" dirty="0" smtClean="0">
                <a:latin typeface="Times New Roman" pitchFamily="18" charset="0"/>
              </a:rPr>
              <a:t>Development</a:t>
            </a:r>
            <a:endParaRPr lang="en-US" sz="2800" b="1" i="1" dirty="0">
              <a:latin typeface="Times New Roman" pitchFamily="18" charset="0"/>
            </a:endParaRPr>
          </a:p>
        </p:txBody>
      </p:sp>
      <p:sp>
        <p:nvSpPr>
          <p:cNvPr id="13319" name="Text Box 9"/>
          <p:cNvSpPr txBox="1">
            <a:spLocks noChangeArrowheads="1"/>
          </p:cNvSpPr>
          <p:nvPr/>
        </p:nvSpPr>
        <p:spPr bwMode="auto">
          <a:xfrm>
            <a:off x="595080" y="1807026"/>
            <a:ext cx="8305800" cy="228600"/>
          </a:xfrm>
          <a:prstGeom prst="rect">
            <a:avLst/>
          </a:prstGeom>
          <a:noFill/>
          <a:ln w="12700">
            <a:noFill/>
            <a:miter lim="800000"/>
            <a:headEnd/>
            <a:tailEnd/>
          </a:ln>
        </p:spPr>
        <p:txBody>
          <a:bodyPr>
            <a:spAutoFit/>
          </a:bodyPr>
          <a:lstStyle/>
          <a:p>
            <a:pPr defTabSz="762000">
              <a:spcBef>
                <a:spcPct val="50000"/>
              </a:spcBef>
            </a:pPr>
            <a:r>
              <a:rPr lang="en-US" sz="1000" dirty="0" smtClean="0">
                <a:latin typeface="Times New Roman" pitchFamily="18" charset="0"/>
              </a:rPr>
              <a:t>Question 7:</a:t>
            </a:r>
            <a:r>
              <a:rPr lang="en-US" sz="1000" i="1" dirty="0" smtClean="0">
                <a:latin typeface="Times New Roman" pitchFamily="18" charset="0"/>
              </a:rPr>
              <a:t>  “In  your opinion, should more or less attention and funding be focused on the following programs or services?”</a:t>
            </a:r>
            <a:endParaRPr lang="en-US" sz="1000" i="1" dirty="0">
              <a:latin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13316"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13317"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dirty="0">
                <a:latin typeface="Times New Roman" pitchFamily="18" charset="0"/>
              </a:rPr>
              <a:t> Ratings by </a:t>
            </a:r>
            <a:r>
              <a:rPr lang="en-US" sz="1800" b="1" u="sng" dirty="0" smtClean="0">
                <a:latin typeface="Times New Roman" pitchFamily="18" charset="0"/>
              </a:rPr>
              <a:t>Seasonal </a:t>
            </a:r>
            <a:r>
              <a:rPr lang="en-US" sz="1800" b="1" u="sng" dirty="0">
                <a:latin typeface="Times New Roman" pitchFamily="18" charset="0"/>
              </a:rPr>
              <a:t>Residents</a:t>
            </a:r>
          </a:p>
        </p:txBody>
      </p:sp>
      <p:graphicFrame>
        <p:nvGraphicFramePr>
          <p:cNvPr id="8" name="Object 6"/>
          <p:cNvGraphicFramePr>
            <a:graphicFrameLocks noChangeAspect="1"/>
          </p:cNvGraphicFramePr>
          <p:nvPr>
            <p:extLst>
              <p:ext uri="{D42A27DB-BD31-4B8C-83A1-F6EECF244321}">
                <p14:modId xmlns:p14="http://schemas.microsoft.com/office/powerpoint/2010/main" val="1845174576"/>
              </p:ext>
            </p:extLst>
          </p:nvPr>
        </p:nvGraphicFramePr>
        <p:xfrm>
          <a:off x="850900" y="2193470"/>
          <a:ext cx="82804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13318" name="Text Box 8"/>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dirty="0">
                <a:latin typeface="Times New Roman" pitchFamily="18" charset="0"/>
              </a:rPr>
              <a:t>Attention and Funding for </a:t>
            </a:r>
            <a:r>
              <a:rPr lang="en-US" sz="2800" b="1" i="1" dirty="0" smtClean="0">
                <a:latin typeface="Times New Roman" pitchFamily="18" charset="0"/>
              </a:rPr>
              <a:t>Development</a:t>
            </a:r>
            <a:endParaRPr lang="en-US" sz="2800" b="1" i="1" dirty="0">
              <a:latin typeface="Times New Roman" pitchFamily="18" charset="0"/>
            </a:endParaRPr>
          </a:p>
        </p:txBody>
      </p:sp>
      <p:sp>
        <p:nvSpPr>
          <p:cNvPr id="13319" name="Text Box 9"/>
          <p:cNvSpPr txBox="1">
            <a:spLocks noChangeArrowheads="1"/>
          </p:cNvSpPr>
          <p:nvPr/>
        </p:nvSpPr>
        <p:spPr bwMode="auto">
          <a:xfrm>
            <a:off x="667650" y="1807026"/>
            <a:ext cx="8305800" cy="228600"/>
          </a:xfrm>
          <a:prstGeom prst="rect">
            <a:avLst/>
          </a:prstGeom>
          <a:noFill/>
          <a:ln w="12700">
            <a:noFill/>
            <a:miter lim="800000"/>
            <a:headEnd/>
            <a:tailEnd/>
          </a:ln>
        </p:spPr>
        <p:txBody>
          <a:bodyPr>
            <a:spAutoFit/>
          </a:bodyPr>
          <a:lstStyle/>
          <a:p>
            <a:pPr defTabSz="762000">
              <a:spcBef>
                <a:spcPct val="50000"/>
              </a:spcBef>
            </a:pPr>
            <a:r>
              <a:rPr lang="en-US" sz="1000" dirty="0" smtClean="0">
                <a:latin typeface="Times New Roman" pitchFamily="18" charset="0"/>
              </a:rPr>
              <a:t>Question 7:</a:t>
            </a:r>
            <a:r>
              <a:rPr lang="en-US" sz="1000" i="1" dirty="0" smtClean="0">
                <a:latin typeface="Times New Roman" pitchFamily="18" charset="0"/>
              </a:rPr>
              <a:t>  “In  your opinion, should more or less attention and funding be focused on the following programs or services?”</a:t>
            </a:r>
            <a:endParaRPr lang="en-US" sz="1000" i="1" dirty="0">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body" idx="1"/>
          </p:nvPr>
        </p:nvSpPr>
        <p:spPr bwMode="auto">
          <a:xfrm>
            <a:off x="381000" y="1331688"/>
            <a:ext cx="8991600" cy="4840512"/>
          </a:xfrm>
          <a:noFill/>
          <a:ln w="12700">
            <a:miter lim="800000"/>
            <a:headEnd/>
            <a:tailEnd/>
          </a:ln>
        </p:spPr>
        <p:txBody>
          <a:bodyPr vert="horz" wrap="square" lIns="91440" tIns="45720" rIns="91440" bIns="45720" numCol="1" anchor="t" anchorCtr="0" compatLnSpc="1">
            <a:prstTxWarp prst="textNoShape">
              <a:avLst/>
            </a:prstTxWarp>
          </a:bodyPr>
          <a:lstStyle/>
          <a:p>
            <a:pPr>
              <a:buClr>
                <a:schemeClr val="tx1"/>
              </a:buClr>
              <a:buFont typeface="Wingdings" pitchFamily="2" charset="2"/>
              <a:buChar char="u"/>
            </a:pPr>
            <a:r>
              <a:rPr lang="en-US" sz="1400" dirty="0" smtClean="0">
                <a:latin typeface="Arial" charset="0"/>
              </a:rPr>
              <a:t>Those living or owning property in Jackson value the rural atmosphere, natural landscape, outdoor recreation and views.</a:t>
            </a:r>
          </a:p>
          <a:p>
            <a:pPr>
              <a:buClr>
                <a:schemeClr val="tx1"/>
              </a:buClr>
              <a:buFont typeface="Wingdings" pitchFamily="2" charset="2"/>
              <a:buChar char="u"/>
            </a:pPr>
            <a:r>
              <a:rPr lang="en-US" sz="1400" dirty="0" smtClean="0">
                <a:latin typeface="Arial" charset="0"/>
              </a:rPr>
              <a:t>These values have a strong influence on their responses to other issues.  Many indicate with their responses or written comments that they would like Jackson to remain the way it is.  On the other hand, the proportions of year-round residents who say more attention and funding should be given to acquiring land for conservation or community use or that attention needs to be paid to historic preservation are somewhat lower than in 2001. </a:t>
            </a:r>
          </a:p>
          <a:p>
            <a:pPr>
              <a:buClr>
                <a:schemeClr val="tx1"/>
              </a:buClr>
              <a:buFont typeface="Wingdings" pitchFamily="2" charset="2"/>
              <a:buChar char="u"/>
            </a:pPr>
            <a:r>
              <a:rPr lang="en-US" sz="1400" dirty="0" smtClean="0">
                <a:latin typeface="Arial" charset="0"/>
              </a:rPr>
              <a:t>Bear in mind that Jackson has experienced a great deal of change since 2001 particularly in the town’s infrastructure – An addition to the school, the Whitney Center, and addition to the fire house, a new highway garage and a new library.  In addition, the Historical Society leases and has renovated the old town hall.  It may be that a number of residents think it is time to “take a breather” and become acclimated to what has been done in the past several years.  </a:t>
            </a:r>
          </a:p>
          <a:p>
            <a:pPr>
              <a:buClr>
                <a:schemeClr val="tx1"/>
              </a:buClr>
              <a:buFont typeface="Wingdings" pitchFamily="2" charset="2"/>
              <a:buChar char="u"/>
            </a:pPr>
            <a:r>
              <a:rPr lang="en-US" sz="1400" dirty="0" smtClean="0">
                <a:latin typeface="Arial" charset="0"/>
              </a:rPr>
              <a:t>Year-round residents give the town its highest marks on the library, winter road maintenance, and fire and police protection.  The Grammar School also gets fairly high ratings and this rating is somewhat higher than in 2001.  At the same time, ratings of the selectmen and of winter road maintenance are somewhat lower than in 2001.  Ratings of recycling and solid waste disposal are up slightly.</a:t>
            </a:r>
          </a:p>
          <a:p>
            <a:pPr>
              <a:buClr>
                <a:schemeClr val="tx1"/>
              </a:buClr>
              <a:buFont typeface="Wingdings" pitchFamily="2" charset="2"/>
              <a:buChar char="u"/>
            </a:pPr>
            <a:r>
              <a:rPr lang="en-US" sz="1400" dirty="0" smtClean="0">
                <a:latin typeface="Arial" charset="0"/>
              </a:rPr>
              <a:t>There is nearly an even split among year-round and seasonal residents on construction of family housing and majorities say that constructing family housing for rental is undesirable.  Majorities in both groups also think expanding the business area in town is undesirable.</a:t>
            </a:r>
          </a:p>
          <a:p>
            <a:pPr>
              <a:buClr>
                <a:schemeClr val="tx1"/>
              </a:buClr>
              <a:buFont typeface="Wingdings" pitchFamily="2" charset="2"/>
              <a:buChar char="u"/>
            </a:pPr>
            <a:r>
              <a:rPr lang="en-US" sz="1400" dirty="0" smtClean="0">
                <a:latin typeface="Arial" charset="0"/>
              </a:rPr>
              <a:t>On most of the questions a higher proportion of seasonal residents have no opinion compared to year-round residents.  Keep in mind that year-round resident have more experience with the town, are generally registered to vote and participate more in town activities.</a:t>
            </a:r>
          </a:p>
        </p:txBody>
      </p:sp>
      <p:sp>
        <p:nvSpPr>
          <p:cNvPr id="38915" name="Text Box 1027"/>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Summary</a:t>
            </a:r>
          </a:p>
        </p:txBody>
      </p:sp>
      <p:sp>
        <p:nvSpPr>
          <p:cNvPr id="38916" name="Line 1028"/>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Attention and Funding for Services</a:t>
            </a:r>
          </a:p>
        </p:txBody>
      </p:sp>
      <p:sp>
        <p:nvSpPr>
          <p:cNvPr id="15364"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15365"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15366"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dirty="0">
                <a:latin typeface="Times New Roman" pitchFamily="18" charset="0"/>
              </a:rPr>
              <a:t> Ratings by </a:t>
            </a:r>
            <a:r>
              <a:rPr lang="en-US" sz="1800" b="1" u="sng" dirty="0" smtClean="0">
                <a:latin typeface="Times New Roman" pitchFamily="18" charset="0"/>
              </a:rPr>
              <a:t>Year-round Residents</a:t>
            </a:r>
            <a:endParaRPr lang="en-US" sz="1800" b="1" u="sng" dirty="0">
              <a:latin typeface="Times New Roman" pitchFamily="18" charset="0"/>
            </a:endParaRPr>
          </a:p>
        </p:txBody>
      </p:sp>
      <p:graphicFrame>
        <p:nvGraphicFramePr>
          <p:cNvPr id="8" name="Object 6"/>
          <p:cNvGraphicFramePr>
            <a:graphicFrameLocks noChangeAspect="1"/>
          </p:cNvGraphicFramePr>
          <p:nvPr>
            <p:extLst>
              <p:ext uri="{D42A27DB-BD31-4B8C-83A1-F6EECF244321}">
                <p14:modId xmlns:p14="http://schemas.microsoft.com/office/powerpoint/2010/main" val="4184466087"/>
              </p:ext>
            </p:extLst>
          </p:nvPr>
        </p:nvGraphicFramePr>
        <p:xfrm>
          <a:off x="1143000" y="2271480"/>
          <a:ext cx="803275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15367" name="Text Box 8"/>
          <p:cNvSpPr txBox="1">
            <a:spLocks noChangeArrowheads="1"/>
          </p:cNvSpPr>
          <p:nvPr/>
        </p:nvSpPr>
        <p:spPr bwMode="auto">
          <a:xfrm>
            <a:off x="667650" y="1872342"/>
            <a:ext cx="8305800" cy="228600"/>
          </a:xfrm>
          <a:prstGeom prst="rect">
            <a:avLst/>
          </a:prstGeom>
          <a:noFill/>
          <a:ln w="12700">
            <a:noFill/>
            <a:miter lim="800000"/>
            <a:headEnd/>
            <a:tailEnd/>
          </a:ln>
        </p:spPr>
        <p:txBody>
          <a:bodyPr>
            <a:spAutoFit/>
          </a:bodyPr>
          <a:lstStyle/>
          <a:p>
            <a:pPr defTabSz="762000">
              <a:spcBef>
                <a:spcPct val="50000"/>
              </a:spcBef>
            </a:pPr>
            <a:r>
              <a:rPr lang="en-US" sz="1000" dirty="0" smtClean="0">
                <a:latin typeface="Times New Roman" pitchFamily="18" charset="0"/>
              </a:rPr>
              <a:t>Question 7:</a:t>
            </a:r>
            <a:r>
              <a:rPr lang="en-US" sz="1000" i="1" dirty="0" smtClean="0">
                <a:latin typeface="Times New Roman" pitchFamily="18" charset="0"/>
              </a:rPr>
              <a:t>  “In  your opinion, should more or less attention and funding be focused on the following programs or services?”</a:t>
            </a:r>
            <a:endParaRPr lang="en-US" sz="1000" i="1" dirty="0">
              <a:latin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dirty="0">
                <a:latin typeface="Times New Roman" pitchFamily="18" charset="0"/>
              </a:rPr>
              <a:t>Attention and Funding for Services</a:t>
            </a:r>
          </a:p>
        </p:txBody>
      </p:sp>
      <p:sp>
        <p:nvSpPr>
          <p:cNvPr id="15364"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15365"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15366"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dirty="0">
                <a:latin typeface="Times New Roman" pitchFamily="18" charset="0"/>
              </a:rPr>
              <a:t> Ratings by </a:t>
            </a:r>
            <a:r>
              <a:rPr lang="en-US" sz="1800" b="1" u="sng" dirty="0" smtClean="0">
                <a:latin typeface="Times New Roman" pitchFamily="18" charset="0"/>
              </a:rPr>
              <a:t>Seasonal Residents</a:t>
            </a:r>
            <a:endParaRPr lang="en-US" sz="1800" b="1" u="sng" dirty="0">
              <a:latin typeface="Times New Roman" pitchFamily="18" charset="0"/>
            </a:endParaRPr>
          </a:p>
        </p:txBody>
      </p:sp>
      <p:graphicFrame>
        <p:nvGraphicFramePr>
          <p:cNvPr id="8" name="Object 6"/>
          <p:cNvGraphicFramePr>
            <a:graphicFrameLocks noChangeAspect="1"/>
          </p:cNvGraphicFramePr>
          <p:nvPr>
            <p:extLst>
              <p:ext uri="{D42A27DB-BD31-4B8C-83A1-F6EECF244321}">
                <p14:modId xmlns:p14="http://schemas.microsoft.com/office/powerpoint/2010/main" val="245028789"/>
              </p:ext>
            </p:extLst>
          </p:nvPr>
        </p:nvGraphicFramePr>
        <p:xfrm>
          <a:off x="1098550" y="2164442"/>
          <a:ext cx="803275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15367" name="Text Box 8"/>
          <p:cNvSpPr txBox="1">
            <a:spLocks noChangeArrowheads="1"/>
          </p:cNvSpPr>
          <p:nvPr/>
        </p:nvSpPr>
        <p:spPr bwMode="auto">
          <a:xfrm>
            <a:off x="740220" y="1792512"/>
            <a:ext cx="8305800" cy="228600"/>
          </a:xfrm>
          <a:prstGeom prst="rect">
            <a:avLst/>
          </a:prstGeom>
          <a:noFill/>
          <a:ln w="12700">
            <a:noFill/>
            <a:miter lim="800000"/>
            <a:headEnd/>
            <a:tailEnd/>
          </a:ln>
        </p:spPr>
        <p:txBody>
          <a:bodyPr>
            <a:spAutoFit/>
          </a:bodyPr>
          <a:lstStyle/>
          <a:p>
            <a:pPr defTabSz="762000">
              <a:spcBef>
                <a:spcPct val="50000"/>
              </a:spcBef>
            </a:pPr>
            <a:r>
              <a:rPr lang="en-US" sz="1000" dirty="0" smtClean="0">
                <a:latin typeface="Times New Roman" pitchFamily="18" charset="0"/>
              </a:rPr>
              <a:t>Question 7:</a:t>
            </a:r>
            <a:r>
              <a:rPr lang="en-US" sz="1000" i="1" dirty="0" smtClean="0">
                <a:latin typeface="Times New Roman" pitchFamily="18" charset="0"/>
              </a:rPr>
              <a:t>  “In  your opinion, should more or less attention and funding be focused on the following programs or services?”</a:t>
            </a:r>
            <a:endParaRPr lang="en-US" sz="1000" i="1" dirty="0">
              <a:latin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bwMode="auto">
          <a:xfrm>
            <a:off x="762000" y="2286000"/>
            <a:ext cx="8382000" cy="1143000"/>
          </a:xfrm>
          <a:noFill/>
          <a:ln w="12700">
            <a:miter lim="800000"/>
            <a:headEnd/>
            <a:tailEnd/>
          </a:ln>
        </p:spPr>
        <p:txBody>
          <a:bodyPr vert="horz" wrap="square" lIns="91440" tIns="45720" rIns="91440" bIns="45720" numCol="1" anchor="t" anchorCtr="0" compatLnSpc="1">
            <a:prstTxWarp prst="textNoShape">
              <a:avLst/>
            </a:prstTxWarp>
          </a:bodyPr>
          <a:lstStyle/>
          <a:p>
            <a:r>
              <a:rPr lang="en-US" dirty="0" smtClean="0"/>
              <a:t>IV. Zoning Changes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438150" y="457200"/>
            <a:ext cx="9067800" cy="338041"/>
          </a:xfrm>
          <a:prstGeom prst="rect">
            <a:avLst/>
          </a:prstGeom>
          <a:noFill/>
          <a:ln w="12700">
            <a:noFill/>
            <a:miter lim="800000"/>
            <a:headEnd/>
            <a:tailEnd/>
          </a:ln>
        </p:spPr>
        <p:txBody>
          <a:bodyPr>
            <a:spAutoFit/>
          </a:bodyPr>
          <a:lstStyle/>
          <a:p>
            <a:pPr algn="ctr" defTabSz="762000">
              <a:lnSpc>
                <a:spcPct val="50000"/>
              </a:lnSpc>
              <a:spcBef>
                <a:spcPct val="50000"/>
              </a:spcBef>
            </a:pPr>
            <a:r>
              <a:rPr lang="en-US" sz="2800" b="1" i="1" dirty="0" smtClean="0">
                <a:latin typeface="Times New Roman" pitchFamily="18" charset="0"/>
              </a:rPr>
              <a:t>Zoning Changes</a:t>
            </a:r>
            <a:endParaRPr lang="en-US" sz="2800" b="1" i="1" dirty="0">
              <a:latin typeface="Times New Roman" pitchFamily="18" charset="0"/>
            </a:endParaRPr>
          </a:p>
        </p:txBody>
      </p:sp>
      <p:sp>
        <p:nvSpPr>
          <p:cNvPr id="47107" name="Line 3"/>
          <p:cNvSpPr>
            <a:spLocks noChangeShapeType="1"/>
          </p:cNvSpPr>
          <p:nvPr/>
        </p:nvSpPr>
        <p:spPr bwMode="auto">
          <a:xfrm>
            <a:off x="381000" y="1371600"/>
            <a:ext cx="9067800" cy="0"/>
          </a:xfrm>
          <a:prstGeom prst="line">
            <a:avLst/>
          </a:prstGeom>
          <a:noFill/>
          <a:ln w="25400">
            <a:solidFill>
              <a:schemeClr val="tx1"/>
            </a:solidFill>
            <a:round/>
            <a:headEnd/>
            <a:tailEnd/>
          </a:ln>
        </p:spPr>
        <p:txBody>
          <a:bodyPr wrap="none" anchor="ctr"/>
          <a:lstStyle/>
          <a:p>
            <a:endParaRPr lang="en-US"/>
          </a:p>
        </p:txBody>
      </p:sp>
      <p:sp>
        <p:nvSpPr>
          <p:cNvPr id="47108" name="Text Box 4"/>
          <p:cNvSpPr txBox="1">
            <a:spLocks noChangeArrowheads="1"/>
          </p:cNvSpPr>
          <p:nvPr/>
        </p:nvSpPr>
        <p:spPr bwMode="auto">
          <a:xfrm>
            <a:off x="381000" y="12192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47109" name="Rectangle 5"/>
          <p:cNvSpPr>
            <a:spLocks noGrp="1" noChangeArrowheads="1"/>
          </p:cNvSpPr>
          <p:nvPr>
            <p:ph type="body" idx="1"/>
          </p:nvPr>
        </p:nvSpPr>
        <p:spPr bwMode="auto">
          <a:xfrm>
            <a:off x="457200" y="1752600"/>
            <a:ext cx="9067800" cy="4038600"/>
          </a:xfrm>
          <a:noFill/>
          <a:ln w="12700">
            <a:miter lim="800000"/>
            <a:headEnd/>
            <a:tailEnd/>
          </a:ln>
        </p:spPr>
        <p:txBody>
          <a:bodyPr vert="horz" wrap="square" lIns="91440" tIns="45720" rIns="91440" bIns="45720" numCol="1" anchor="t" anchorCtr="0" compatLnSpc="1">
            <a:prstTxWarp prst="textNoShape">
              <a:avLst/>
            </a:prstTxWarp>
          </a:bodyPr>
          <a:lstStyle/>
          <a:p>
            <a:pPr>
              <a:buClr>
                <a:schemeClr val="tx1"/>
              </a:buClr>
              <a:buFont typeface="Wingdings" pitchFamily="2" charset="2"/>
              <a:buChar char="u"/>
            </a:pPr>
            <a:r>
              <a:rPr lang="en-US" sz="1400" dirty="0" smtClean="0">
                <a:latin typeface="Arial" charset="0"/>
              </a:rPr>
              <a:t>Respondents were given a list of five  areas relating to zoning changes and asked if each was desirable or undesirable.  Majorities of year-round residents (51%) and seasonal residents (61%) thought that encouraging recreational uses is desirable.</a:t>
            </a:r>
          </a:p>
          <a:p>
            <a:pPr>
              <a:buClr>
                <a:schemeClr val="tx1"/>
              </a:buClr>
              <a:buFont typeface="Wingdings" pitchFamily="2" charset="2"/>
              <a:buChar char="u"/>
            </a:pPr>
            <a:endParaRPr lang="en-US" sz="1400" dirty="0" smtClean="0">
              <a:latin typeface="Arial" charset="0"/>
            </a:endParaRPr>
          </a:p>
          <a:p>
            <a:pPr>
              <a:buClr>
                <a:schemeClr val="tx1"/>
              </a:buClr>
              <a:buFont typeface="Wingdings" pitchFamily="2" charset="2"/>
              <a:buChar char="u"/>
            </a:pPr>
            <a:r>
              <a:rPr lang="en-US" sz="1400" dirty="0" smtClean="0">
                <a:latin typeface="Arial" charset="0"/>
              </a:rPr>
              <a:t>Opinions on construction of family housing are split.  About four in ten of both year-round and seasonal residents say that encouraging construction of housing for families is desirable with, however, nearly equal proportions saying this move is undesirable.  Majorities in both groups (52% for year-round residents and 61% for seasonal residents) say construction of rental housing for families is undesirable.</a:t>
            </a:r>
          </a:p>
          <a:p>
            <a:pPr>
              <a:buClr>
                <a:schemeClr val="tx1"/>
              </a:buClr>
              <a:buFont typeface="Wingdings" pitchFamily="2" charset="2"/>
              <a:buChar char="u"/>
            </a:pPr>
            <a:endParaRPr lang="en-US" sz="1400" dirty="0" smtClean="0">
              <a:latin typeface="Arial" charset="0"/>
            </a:endParaRPr>
          </a:p>
          <a:p>
            <a:pPr>
              <a:buClr>
                <a:schemeClr val="tx1"/>
              </a:buClr>
              <a:buFont typeface="Wingdings" pitchFamily="2" charset="2"/>
              <a:buChar char="u"/>
            </a:pPr>
            <a:r>
              <a:rPr lang="en-US" sz="1400" dirty="0" smtClean="0">
                <a:latin typeface="Arial" charset="0"/>
              </a:rPr>
              <a:t>About six in ten in both groups say that expanding areas in Jackson for new businesses is undesirable.  Forty percent of year-round residents and 33% of seasonal residents saying expanding the size of home-based businesses beyond three employees is desirable, but roughly four in ten say this is undesirable.</a:t>
            </a:r>
          </a:p>
          <a:p>
            <a:pPr lvl="1">
              <a:buClr>
                <a:schemeClr val="tx1"/>
              </a:buClr>
              <a:buFont typeface="Wingdings" pitchFamily="2" charset="2"/>
              <a:buNone/>
            </a:pPr>
            <a:endParaRPr lang="en-US" sz="1400" dirty="0" smtClean="0">
              <a:latin typeface="Arial"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dirty="0" smtClean="0">
                <a:latin typeface="Times New Roman" pitchFamily="18" charset="0"/>
              </a:rPr>
              <a:t>Zoning Changes</a:t>
            </a:r>
            <a:endParaRPr lang="en-US" sz="2800" b="1" i="1" dirty="0">
              <a:latin typeface="Times New Roman" pitchFamily="18" charset="0"/>
            </a:endParaRPr>
          </a:p>
        </p:txBody>
      </p:sp>
      <p:sp>
        <p:nvSpPr>
          <p:cNvPr id="11268"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11269"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11270"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dirty="0">
                <a:latin typeface="Times New Roman" pitchFamily="18" charset="0"/>
              </a:rPr>
              <a:t> Ratings by </a:t>
            </a:r>
            <a:r>
              <a:rPr lang="en-US" sz="1800" b="1" u="sng" dirty="0" smtClean="0">
                <a:latin typeface="Times New Roman" pitchFamily="18" charset="0"/>
              </a:rPr>
              <a:t>Year-round Residents</a:t>
            </a:r>
            <a:endParaRPr lang="en-US" sz="1800" b="1" u="sng" dirty="0">
              <a:latin typeface="Times New Roman" pitchFamily="18" charset="0"/>
            </a:endParaRPr>
          </a:p>
        </p:txBody>
      </p:sp>
      <p:graphicFrame>
        <p:nvGraphicFramePr>
          <p:cNvPr id="8" name="Object 6"/>
          <p:cNvGraphicFramePr>
            <a:graphicFrameLocks noChangeAspect="1"/>
          </p:cNvGraphicFramePr>
          <p:nvPr>
            <p:extLst>
              <p:ext uri="{D42A27DB-BD31-4B8C-83A1-F6EECF244321}">
                <p14:modId xmlns:p14="http://schemas.microsoft.com/office/powerpoint/2010/main" val="2638021347"/>
              </p:ext>
            </p:extLst>
          </p:nvPr>
        </p:nvGraphicFramePr>
        <p:xfrm>
          <a:off x="698500" y="2120900"/>
          <a:ext cx="84328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11271" name="Text Box 7"/>
          <p:cNvSpPr txBox="1">
            <a:spLocks noChangeArrowheads="1"/>
          </p:cNvSpPr>
          <p:nvPr/>
        </p:nvSpPr>
        <p:spPr bwMode="auto">
          <a:xfrm>
            <a:off x="645882" y="1777998"/>
            <a:ext cx="8305800" cy="228600"/>
          </a:xfrm>
          <a:prstGeom prst="rect">
            <a:avLst/>
          </a:prstGeom>
          <a:noFill/>
          <a:ln w="12700">
            <a:noFill/>
            <a:miter lim="800000"/>
            <a:headEnd/>
            <a:tailEnd/>
          </a:ln>
        </p:spPr>
        <p:txBody>
          <a:bodyPr>
            <a:spAutoFit/>
          </a:bodyPr>
          <a:lstStyle/>
          <a:p>
            <a:pPr defTabSz="762000">
              <a:spcBef>
                <a:spcPct val="50000"/>
              </a:spcBef>
            </a:pPr>
            <a:r>
              <a:rPr lang="en-US" sz="1000" dirty="0">
                <a:latin typeface="Times New Roman" pitchFamily="18" charset="0"/>
              </a:rPr>
              <a:t>Question </a:t>
            </a:r>
            <a:r>
              <a:rPr lang="en-US" sz="1000" dirty="0" smtClean="0">
                <a:latin typeface="Times New Roman" pitchFamily="18" charset="0"/>
              </a:rPr>
              <a:t>8:</a:t>
            </a:r>
            <a:r>
              <a:rPr lang="en-US" sz="1000" i="1" dirty="0" smtClean="0">
                <a:latin typeface="Times New Roman" pitchFamily="18" charset="0"/>
              </a:rPr>
              <a:t>  “Please indicate how you would like to see Jackson permit development and redevelopment or expansion in the future?”</a:t>
            </a:r>
            <a:endParaRPr lang="en-US" sz="1000" i="1" dirty="0">
              <a:latin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dirty="0" smtClean="0">
                <a:latin typeface="Times New Roman" pitchFamily="18" charset="0"/>
              </a:rPr>
              <a:t>Zoning Changes</a:t>
            </a:r>
            <a:endParaRPr lang="en-US" sz="2800" b="1" i="1" dirty="0">
              <a:latin typeface="Times New Roman" pitchFamily="18" charset="0"/>
            </a:endParaRPr>
          </a:p>
        </p:txBody>
      </p:sp>
      <p:sp>
        <p:nvSpPr>
          <p:cNvPr id="11268"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11269"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11270"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dirty="0">
                <a:latin typeface="Times New Roman" pitchFamily="18" charset="0"/>
              </a:rPr>
              <a:t> Ratings by </a:t>
            </a:r>
            <a:r>
              <a:rPr lang="en-US" sz="1800" b="1" u="sng" dirty="0" smtClean="0">
                <a:latin typeface="Times New Roman" pitchFamily="18" charset="0"/>
              </a:rPr>
              <a:t>Seasonal Residents</a:t>
            </a:r>
            <a:endParaRPr lang="en-US" sz="1800" b="1" u="sng" dirty="0">
              <a:latin typeface="Times New Roman" pitchFamily="18" charset="0"/>
            </a:endParaRPr>
          </a:p>
        </p:txBody>
      </p:sp>
      <p:graphicFrame>
        <p:nvGraphicFramePr>
          <p:cNvPr id="8" name="Object 6"/>
          <p:cNvGraphicFramePr>
            <a:graphicFrameLocks noChangeAspect="1"/>
          </p:cNvGraphicFramePr>
          <p:nvPr>
            <p:extLst>
              <p:ext uri="{D42A27DB-BD31-4B8C-83A1-F6EECF244321}">
                <p14:modId xmlns:p14="http://schemas.microsoft.com/office/powerpoint/2010/main" val="3228706479"/>
              </p:ext>
            </p:extLst>
          </p:nvPr>
        </p:nvGraphicFramePr>
        <p:xfrm>
          <a:off x="698500" y="2135414"/>
          <a:ext cx="84328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11271" name="Text Box 7"/>
          <p:cNvSpPr txBox="1">
            <a:spLocks noChangeArrowheads="1"/>
          </p:cNvSpPr>
          <p:nvPr/>
        </p:nvSpPr>
        <p:spPr bwMode="auto">
          <a:xfrm>
            <a:off x="645882" y="1807026"/>
            <a:ext cx="8305800" cy="228600"/>
          </a:xfrm>
          <a:prstGeom prst="rect">
            <a:avLst/>
          </a:prstGeom>
          <a:noFill/>
          <a:ln w="12700">
            <a:noFill/>
            <a:miter lim="800000"/>
            <a:headEnd/>
            <a:tailEnd/>
          </a:ln>
        </p:spPr>
        <p:txBody>
          <a:bodyPr>
            <a:spAutoFit/>
          </a:bodyPr>
          <a:lstStyle/>
          <a:p>
            <a:pPr defTabSz="762000">
              <a:spcBef>
                <a:spcPct val="50000"/>
              </a:spcBef>
            </a:pPr>
            <a:r>
              <a:rPr lang="en-US" sz="1000" dirty="0">
                <a:latin typeface="Times New Roman" pitchFamily="18" charset="0"/>
              </a:rPr>
              <a:t>Question </a:t>
            </a:r>
            <a:r>
              <a:rPr lang="en-US" sz="1000" dirty="0" smtClean="0">
                <a:latin typeface="Times New Roman" pitchFamily="18" charset="0"/>
              </a:rPr>
              <a:t>8</a:t>
            </a:r>
            <a:r>
              <a:rPr lang="en-US" sz="1000" i="1" dirty="0" smtClean="0">
                <a:latin typeface="Times New Roman" pitchFamily="18" charset="0"/>
              </a:rPr>
              <a:t>  “Please indicate how you would like to see Jackson permit development and redevelopment or expansion in the future?”</a:t>
            </a:r>
            <a:endParaRPr lang="en-US" sz="1000" i="1" dirty="0">
              <a:latin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bwMode="auto">
          <a:xfrm>
            <a:off x="762000" y="2286000"/>
            <a:ext cx="8382000" cy="1143000"/>
          </a:xfrm>
          <a:noFill/>
          <a:ln w="12700">
            <a:miter lim="800000"/>
            <a:headEnd/>
            <a:tailEnd/>
          </a:ln>
        </p:spPr>
        <p:txBody>
          <a:bodyPr vert="horz" wrap="square" lIns="91440" tIns="45720" rIns="91440" bIns="45720" numCol="1" anchor="t" anchorCtr="0" compatLnSpc="1">
            <a:prstTxWarp prst="textNoShape">
              <a:avLst/>
            </a:prstTxWarp>
          </a:bodyPr>
          <a:lstStyle/>
          <a:p>
            <a:r>
              <a:rPr lang="en-US" dirty="0" smtClean="0"/>
              <a:t>V. Verbatim Comments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533400" y="304800"/>
            <a:ext cx="8991600" cy="7552837"/>
          </a:xfrm>
          <a:prstGeom prst="rect">
            <a:avLst/>
          </a:prstGeom>
          <a:noFill/>
          <a:ln w="12700">
            <a:noFill/>
            <a:miter lim="800000"/>
            <a:headEnd/>
            <a:tailEnd/>
          </a:ln>
        </p:spPr>
        <p:txBody>
          <a:bodyPr>
            <a:spAutoFit/>
          </a:bodyPr>
          <a:lstStyle/>
          <a:p>
            <a:pPr algn="ctr" defTabSz="762000">
              <a:lnSpc>
                <a:spcPct val="100000"/>
              </a:lnSpc>
            </a:pPr>
            <a:r>
              <a:rPr lang="en-US" sz="1200" b="1" dirty="0" smtClean="0">
                <a:latin typeface="Times New Roman" pitchFamily="18" charset="0"/>
              </a:rPr>
              <a:t>SAMPLE OF VERBATIM COMMENTS – Year-round Residents</a:t>
            </a:r>
            <a:endParaRPr lang="en-US" sz="1200" b="1" dirty="0">
              <a:latin typeface="Times New Roman" pitchFamily="18" charset="0"/>
            </a:endParaRPr>
          </a:p>
          <a:p>
            <a:pPr defTabSz="762000">
              <a:lnSpc>
                <a:spcPct val="100000"/>
              </a:lnSpc>
            </a:pPr>
            <a:endParaRPr lang="en-US" sz="1200" b="1" i="1" dirty="0">
              <a:latin typeface="Times New Roman" pitchFamily="18" charset="0"/>
            </a:endParaRPr>
          </a:p>
          <a:p>
            <a:pPr defTabSz="762000">
              <a:lnSpc>
                <a:spcPct val="100000"/>
              </a:lnSpc>
            </a:pPr>
            <a:r>
              <a:rPr lang="en-US" sz="1200" b="1" i="1" u="sng" dirty="0" smtClean="0">
                <a:latin typeface="Times New Roman" pitchFamily="18" charset="0"/>
              </a:rPr>
              <a:t>Do you feel any existing ordinances or regulations should be modified or that any new ones should be added?  Additional comments  or questions :</a:t>
            </a:r>
            <a:endParaRPr lang="en-US" sz="1200" b="1" i="1" u="sng" dirty="0">
              <a:latin typeface="Times New Roman" pitchFamily="18" charset="0"/>
            </a:endParaRPr>
          </a:p>
          <a:p>
            <a:pPr defTabSz="762000">
              <a:lnSpc>
                <a:spcPct val="100000"/>
              </a:lnSpc>
            </a:pPr>
            <a:endParaRPr lang="en-US" sz="1200" b="1" i="1" dirty="0">
              <a:latin typeface="Times New Roman" pitchFamily="18" charset="0"/>
            </a:endParaRPr>
          </a:p>
          <a:p>
            <a:pPr defTabSz="762000">
              <a:lnSpc>
                <a:spcPct val="100000"/>
              </a:lnSpc>
            </a:pPr>
            <a:r>
              <a:rPr lang="en-US" sz="1200" dirty="0" smtClean="0">
                <a:latin typeface="Times New Roman" pitchFamily="18" charset="0"/>
              </a:rPr>
              <a:t>Keeping the rural character of Jackson is VERY important.  That is what makes the village special – old charm.  Let’s not turn it into another North Conway.</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We love our village the way it is, pretty much.  Moved from ME after exhaustive search of NH communities.  We also love our low tax rate.  We would be willing to donate time to the community to keep our taxes down.</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Current ordinances or regulations should only be modified when professional consultants make our town officials aware of current or projected serious conditions warranting the changes.  In the past the planning board could be found guilty of trying to stifle growth instead of designing an orderly growth plan with emphasis on municipal  systems.  </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Jackson should strive to maintain its current atmosphere.  We should not be encouraging additional businesses or housing of any type.  There is good reason that Jackson is such a desirable community.</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Relax the height restrictions on new buildings.  What is the purpose?</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I think we should hold down taxes like we used to.  W do not need to change anything – that’s why we moved here.  Let the locals who have lived here for generations have more of a say in how the town runs.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Concerned about large amount of privately owned land that is undeveloped.  We would like to see it stay that way.</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Develop and enforce a good ordinance requiring thorough inspections of all ( commercial and residential) new construction and existing building modifications.  Enforce sanctions against violations of zoning requirements.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Don’t over do it.  Things are good now.</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Create new zoning district line the rural residential that severely restricts commercial and rental development along Route 16 north of the village.</a:t>
            </a: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a:latin typeface="Times New Roman" pitchFamily="18" charset="0"/>
            </a:endParaRPr>
          </a:p>
          <a:p>
            <a:pPr defTabSz="762000">
              <a:spcBef>
                <a:spcPct val="50000"/>
              </a:spcBef>
            </a:pPr>
            <a:endParaRPr lang="en-US" sz="1200" dirty="0">
              <a:latin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533400" y="304801"/>
            <a:ext cx="8991600" cy="6362522"/>
          </a:xfrm>
          <a:prstGeom prst="rect">
            <a:avLst/>
          </a:prstGeom>
          <a:noFill/>
          <a:ln w="12700">
            <a:noFill/>
            <a:miter lim="800000"/>
            <a:headEnd/>
            <a:tailEnd/>
          </a:ln>
        </p:spPr>
        <p:txBody>
          <a:bodyPr wrap="square">
            <a:spAutoFit/>
          </a:bodyPr>
          <a:lstStyle/>
          <a:p>
            <a:pPr defTabSz="762000">
              <a:lnSpc>
                <a:spcPct val="100000"/>
              </a:lnSpc>
            </a:pPr>
            <a:r>
              <a:rPr lang="en-US" sz="1200" dirty="0" smtClean="0">
                <a:latin typeface="Times New Roman" pitchFamily="18" charset="0"/>
              </a:rPr>
              <a:t>More emphasis on control of invasive species – knotweed was a good start.</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Don’t ruin the town with low income houses or apartments.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We are not a metropolitan area and do not want to be nor to have the regulations as such.</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More work force housing options would be helpful for younger adults who try to settle in Jackson.</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I am opposed to having Route 16 considered as village district.  It should be rural residential.  This great town needs work force housing.  It can be done.</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No construction of housing suitable for families and no construction of rental units for families.  This is very important in order to preserve the character of Jackson.</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Jackson is a lovely town.  Let’s keep it that way.  The city people come up here and want to change things – go back to the city.</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Minimum lot size is too large.  It discourages families and young people from moving in.  Jackson needs more lower income, rental units to encouraging families with school age children to move here.  Jackson’s zoning ordinance needs to be changed so there is affordable housing.  Current zoning makes housing very expensive.  We need less retirees and we need more young people.</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Work force housing.  This town is graying itself out of existence.  Seventy-five percent of town crew; 60% of police, and 40% of fire department don’t live in Jackson.  Need housing opportunities for the next generation.  </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Town needs to remember that benefits should come to residents first and businesses second.  It seems that it has been reversed in the past and  that residents have been placed second to the almighty “tourist” dollar.</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Jackson should get out of the septic approval process.  The state does a fine job of septic approval.</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Jackson is a beautiful town and I would like it that to remain a priority.  However, the </a:t>
            </a:r>
            <a:r>
              <a:rPr lang="en-US" sz="1200" dirty="0" err="1" smtClean="0">
                <a:latin typeface="Times New Roman" pitchFamily="18" charset="0"/>
              </a:rPr>
              <a:t>regs</a:t>
            </a:r>
            <a:r>
              <a:rPr lang="en-US" sz="1200" dirty="0" smtClean="0">
                <a:latin typeface="Times New Roman" pitchFamily="18" charset="0"/>
              </a:rPr>
              <a:t> need to be reviewed though the lens of supporting a community of all ages.  If it continues to be too expensive, you will lose families and with the\m the vitality of the school, church, recreation, etc.</a:t>
            </a: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533400" y="304800"/>
            <a:ext cx="8991600" cy="7655183"/>
          </a:xfrm>
          <a:prstGeom prst="rect">
            <a:avLst/>
          </a:prstGeom>
          <a:noFill/>
          <a:ln w="12700">
            <a:noFill/>
            <a:miter lim="800000"/>
            <a:headEnd/>
            <a:tailEnd/>
          </a:ln>
        </p:spPr>
        <p:txBody>
          <a:bodyPr wrap="square">
            <a:spAutoFit/>
          </a:bodyPr>
          <a:lstStyle/>
          <a:p>
            <a:pPr defTabSz="762000">
              <a:lnSpc>
                <a:spcPct val="100000"/>
              </a:lnSpc>
            </a:pPr>
            <a:r>
              <a:rPr lang="en-US" sz="1200" dirty="0" smtClean="0">
                <a:latin typeface="Times New Roman" pitchFamily="18" charset="0"/>
              </a:rPr>
              <a:t>Quit over-regulating and charging fees and requiring permits for minor things.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Public housing should not be the role of a town the size of Jackson.</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Village needs to be zoned as a village – the loop should have minimal setbacks so it can continue to look like a village.  Improve public parking.</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I would like to see the network of cross-country ski trails be used and available for walking and biking nature trails.  This could be on a “paid for” basis to pay for upkeep.</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The Valley housing shortage for families is driven more by the fact that out of state, second home buyers are willing to pay a premium.  Changing zoning will not resolve that broader driver of the current situation.   The drop in school enrollment similarly is a natural trend due to changing demographics.  Zoning changes may not  be an appropriate tool to increase Jackson’s declining school enrollment.</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Town vs. state septic requirements for density should be more in line.  Town should look at current FEMA flood maps and require FEMA to reevaluate.  Readjust flood plain maps to realistic levels.  Zoning ordinances should be adjusted to allow for a more balanced town demographic.  Current zoning favors residential higher income type growth.  A healthy community is a well-rounded community – business and economic, younger families, mid-life workers and retirees.  We are too </a:t>
            </a:r>
            <a:r>
              <a:rPr lang="en-US" sz="1200" u="sng" dirty="0" smtClean="0">
                <a:latin typeface="Times New Roman" pitchFamily="18" charset="0"/>
              </a:rPr>
              <a:t>grey</a:t>
            </a:r>
            <a:r>
              <a:rPr lang="en-US" sz="1200" dirty="0" smtClean="0">
                <a:latin typeface="Times New Roman" pitchFamily="18" charset="0"/>
              </a:rPr>
              <a:t>.</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We decided to move to Jackson for its idyllic setting, views and reputation as a resort town.  If housing developments include low income potential, then there will be a strain on present infrastructure leading to increased taxes, police and fire protection, etc. and subsequent decrease in property values.  If that happens, we will sell our property and move to a town that values property owners.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No franchise businesses.  No businesses that make noise.  No businesses that makes more traffic.</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Planning Board needs to be more professional and follow up on promises.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As a former members of the Planning Board, I find that our 10-year plan is not looked at or followed per period to update or set new priorities as needs change.  I helped write a previous plan and very little was looked at.  Our boards should have people without personal agendas.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We need to take a closer look at the ability to offer zoning that would be beneficial to development of work force housing not only so young families can afford to live in town but  for people to staff our emergency services.</a:t>
            </a: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a:latin typeface="Times New Roman" pitchFamily="18" charset="0"/>
            </a:endParaRPr>
          </a:p>
          <a:p>
            <a:pPr defTabSz="762000">
              <a:lnSpc>
                <a:spcPct val="100000"/>
              </a:lnSpc>
            </a:pPr>
            <a:endParaRPr lang="en-US" sz="1200" dirty="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88036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481013"/>
            <a:ext cx="8991600" cy="8217634"/>
          </a:xfrm>
          <a:prstGeom prst="rect">
            <a:avLst/>
          </a:prstGeom>
          <a:noFill/>
          <a:ln w="12700">
            <a:noFill/>
            <a:miter lim="800000"/>
            <a:headEnd/>
            <a:tailEnd/>
          </a:ln>
        </p:spPr>
        <p:txBody>
          <a:bodyPr>
            <a:spAutoFit/>
          </a:bodyPr>
          <a:lstStyle/>
          <a:p>
            <a:pPr algn="ctr" defTabSz="762000">
              <a:lnSpc>
                <a:spcPct val="100000"/>
              </a:lnSpc>
            </a:pPr>
            <a:r>
              <a:rPr lang="en-US" sz="1200" b="1" dirty="0" smtClean="0">
                <a:latin typeface="Times New Roman" pitchFamily="18" charset="0"/>
              </a:rPr>
              <a:t>SAMPLE OF VERBATIM COMMENTS – Seasonal Residents</a:t>
            </a:r>
          </a:p>
          <a:p>
            <a:pPr defTabSz="762000">
              <a:lnSpc>
                <a:spcPct val="100000"/>
              </a:lnSpc>
            </a:pPr>
            <a:endParaRPr lang="en-US" sz="1200" b="1" i="1" dirty="0" smtClean="0">
              <a:latin typeface="Times New Roman" pitchFamily="18" charset="0"/>
            </a:endParaRPr>
          </a:p>
          <a:p>
            <a:pPr defTabSz="762000">
              <a:lnSpc>
                <a:spcPct val="100000"/>
              </a:lnSpc>
            </a:pPr>
            <a:r>
              <a:rPr lang="en-US" sz="1200" b="1" i="1" u="sng" dirty="0" smtClean="0">
                <a:latin typeface="Times New Roman" pitchFamily="18" charset="0"/>
              </a:rPr>
              <a:t>Do you feel any existing ordinances or regulations should be modified or that any new ones should be added?  Additional comments  or questions :</a:t>
            </a:r>
          </a:p>
          <a:p>
            <a:pPr defTabSz="762000">
              <a:lnSpc>
                <a:spcPct val="100000"/>
              </a:lnSpc>
            </a:pPr>
            <a:endParaRPr lang="en-US" sz="1200" i="1" u="sng" dirty="0" smtClean="0">
              <a:latin typeface="Times New Roman" pitchFamily="18" charset="0"/>
            </a:endParaRPr>
          </a:p>
          <a:p>
            <a:pPr defTabSz="762000">
              <a:lnSpc>
                <a:spcPct val="100000"/>
              </a:lnSpc>
            </a:pPr>
            <a:r>
              <a:rPr lang="en-US" sz="1200" dirty="0" smtClean="0">
                <a:latin typeface="Times New Roman" pitchFamily="18" charset="0"/>
              </a:rPr>
              <a:t>Would like to see stronger, active enforcement of outdoor lighting regulations.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The amount of cronyism in Jackson is very disturbing and destructive to the Town’s well being.  There needs to be greater transparency and openness in Jackson’s governing process.  Kudos for reaching out to residents with this survey.  Please make full results available.  Thank you.</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Low impact, internet business should be encouraged.</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Allow tree cutting, topping to protect views within reasonable limits.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Would like earlier opening time for transfer station especially on weekends.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Encourage growth in high density zones, not sprawl.</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Every effort should be made to maintain Jackson’s current character.  Jackson is a quiet, charming community.  I have been a MWV vacationer for more than 50 years and Jackson is the best.</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Not sure how Jackson Touring organization has taken over every piece of land that I as a resident want to use for snow shoeing without paying their fees.  If this is a regulation, it must be changed.  Houses built on the highest points of land are spoiling the beauty of our town.</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In favor of preserving the charm of an old New England village.  This is what draws so many to Jackson.</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Would like to see a basic noise ordinance.  We are in the village and the volume of noise from weddings can, at times. Be extremely loud.  No problem with weddings, just the noise level.  Limit noise levels, not just hours.  Noise can be excessive even at 4-5 PM.</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Jackson is doing things very well in general.</a:t>
            </a: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a:latin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533400" y="481013"/>
            <a:ext cx="8991600" cy="6001643"/>
          </a:xfrm>
          <a:prstGeom prst="rect">
            <a:avLst/>
          </a:prstGeom>
          <a:noFill/>
          <a:ln w="12700">
            <a:noFill/>
            <a:miter lim="800000"/>
            <a:headEnd/>
            <a:tailEnd/>
          </a:ln>
        </p:spPr>
        <p:txBody>
          <a:bodyPr>
            <a:spAutoFit/>
          </a:bodyPr>
          <a:lstStyle/>
          <a:p>
            <a:pPr defTabSz="762000">
              <a:lnSpc>
                <a:spcPct val="100000"/>
              </a:lnSpc>
            </a:pPr>
            <a:r>
              <a:rPr lang="en-US" sz="1200" dirty="0" smtClean="0">
                <a:latin typeface="Times New Roman" pitchFamily="18" charset="0"/>
              </a:rPr>
              <a:t>Sidewalk around village should be improved and expanded considering how much it is used by both residents and visitors.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Keep Jackson the way it is.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I think the sidewalk in downtown should be regularly plowed in winter.</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Jackson’s prudent zoning ordinances enhance the value of the town as a desirable place to live and as an attractive destination for well-to-do tourists and second home owners.  This must be maintained.</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Less restrictions on homeowner’s land use and building permits.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Less development.</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Assessed property values seem high and were not adjusted to take into account the post-recession decline in value.</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Due to the co-mingling of demographics and service businesses in Jackson, on the surface there should be more work force housing opportunities.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Jackson’s quaintness is its charm.  My concern is allowing too much growth and losing the charm.  Economics (revenue generation) is certainly important to providing for and maintaining services but hopefully decisions will protect the town.  We don’t want Jackson to suffer like North Conway has with empty businesses and buildings lining the thoroughfare.</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Bury all utility lines in the village loop.</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I would hope that Jackson doesn’t lose sight of it’s history.  We are seeing too many million dollar houses defacing our beautiful mountains, once the mountains are gone, they are gone for good.</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As much as possible Jackson should be preserved as is.  Endeavor to keep the village portion from Red Fox to 16 north of Shannon Door and around the mile unchanged or limit any building on 16B to Dundee and Carter Notch Rd by restricting to out-of-sight residences.  Any multifamily housing should be on 16 north of David Baker’s if at all.  This sounds elitist but the continuing appeal of Jackson depends on its integrity as the small tidy town in the midst of scenic, uncluttered countryside that it still is.  Please let’s keep it that way.</a:t>
            </a:r>
            <a:endParaRPr lang="en-US" sz="1200" dirty="0">
              <a:latin typeface="Times New Roman" pitchFamily="18" charset="0"/>
            </a:endParaRPr>
          </a:p>
          <a:p>
            <a:pPr defTabSz="762000">
              <a:lnSpc>
                <a:spcPct val="100000"/>
              </a:lnSpc>
            </a:pPr>
            <a:endParaRPr lang="en-US" sz="1200" dirty="0">
              <a:latin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533400" y="481013"/>
            <a:ext cx="8991600" cy="6555641"/>
          </a:xfrm>
          <a:prstGeom prst="rect">
            <a:avLst/>
          </a:prstGeom>
          <a:noFill/>
          <a:ln w="12700">
            <a:noFill/>
            <a:miter lim="800000"/>
            <a:headEnd/>
            <a:tailEnd/>
          </a:ln>
        </p:spPr>
        <p:txBody>
          <a:bodyPr>
            <a:spAutoFit/>
          </a:bodyPr>
          <a:lstStyle/>
          <a:p>
            <a:pPr defTabSz="762000">
              <a:lnSpc>
                <a:spcPct val="100000"/>
              </a:lnSpc>
            </a:pPr>
            <a:r>
              <a:rPr lang="en-US" sz="1200" dirty="0" smtClean="0">
                <a:latin typeface="Times New Roman" pitchFamily="18" charset="0"/>
              </a:rPr>
              <a:t>Family rental units is a bad idea – destroys rural atmosphere, increases property taxes on others, becomes burden for the town and increases crime.</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Try to keep real estate tax reasonable.</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We have problems with setback requirements on a hill which changed after we bought  our land that have made </a:t>
            </a:r>
            <a:r>
              <a:rPr lang="en-US" sz="1200" dirty="0" err="1" smtClean="0">
                <a:latin typeface="Times New Roman" pitchFamily="18" charset="0"/>
              </a:rPr>
              <a:t>ot</a:t>
            </a:r>
            <a:r>
              <a:rPr lang="en-US" sz="1200" dirty="0" smtClean="0">
                <a:latin typeface="Times New Roman" pitchFamily="18" charset="0"/>
              </a:rPr>
              <a:t> quite expensive to build a house.</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Preserve character of the town – limit development.</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I think the 500 foot setback for camper trailers on Route 16 going up north is ridiculous.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We are not opposed to expansion.  We do believe in and support the following: Centralized and dense business area which is pedestrian friendly, green development housing with a focus on conservation and development (e.g., ski-out PUD with modest homes).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Creating a desirable, flexible mix of uses is ideal.  Encourage small businesses and entrepreneurs.  Find ways to encourage younger families to move in.</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Our desire is that Jackson remain the quaint, beautiful town which drew our family here in 1954.</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Jackson should be very careful to preserve the look and feel of the village area.  The Snowflake Inn is not what is needed in the Village area – poor architecture that is not enhancing the street – too massive.</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Prohibit the discharge of firearms within the town limits/boundaries.</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We’re summer/second homeowners and want NH vehicle registration.  The process should not be so restrictive.  Jackson is giving money to Mass.  We love Jackson and realize that changes will happen.  Good long term planning will keep both Jackson’s beauty and value.</a:t>
            </a:r>
          </a:p>
          <a:p>
            <a:pPr defTabSz="762000">
              <a:lnSpc>
                <a:spcPct val="100000"/>
              </a:lnSpc>
            </a:pPr>
            <a:endParaRPr lang="en-US" sz="1200" dirty="0" smtClean="0">
              <a:latin typeface="Times New Roman" pitchFamily="18" charset="0"/>
            </a:endParaRPr>
          </a:p>
          <a:p>
            <a:pPr defTabSz="762000">
              <a:lnSpc>
                <a:spcPct val="100000"/>
              </a:lnSpc>
            </a:pPr>
            <a:r>
              <a:rPr lang="en-US" sz="1200" dirty="0" smtClean="0">
                <a:latin typeface="Times New Roman" pitchFamily="18" charset="0"/>
              </a:rPr>
              <a:t>Planning Board should remember that people buy property in Jackson due to stunning mix of beauty and small town – not with the expectation of more business presence.  A majority of homeowners would oppose or not buy in Jackson if it were built-up more.</a:t>
            </a: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smtClean="0">
              <a:latin typeface="Times New Roman" pitchFamily="18" charset="0"/>
            </a:endParaRPr>
          </a:p>
          <a:p>
            <a:pPr defTabSz="762000">
              <a:lnSpc>
                <a:spcPct val="100000"/>
              </a:lnSpc>
            </a:pPr>
            <a:endParaRPr lang="en-US" sz="1200" dirty="0">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bwMode="auto">
          <a:xfrm>
            <a:off x="762000" y="2286000"/>
            <a:ext cx="8382000" cy="1143000"/>
          </a:xfrm>
          <a:noFill/>
          <a:ln w="12700">
            <a:miter lim="800000"/>
            <a:headEnd/>
            <a:tailEnd/>
          </a:ln>
        </p:spPr>
        <p:txBody>
          <a:bodyPr vert="horz" wrap="square" lIns="91440" tIns="45720" rIns="91440" bIns="45720" numCol="1" anchor="t" anchorCtr="0" compatLnSpc="1">
            <a:prstTxWarp prst="textNoShape">
              <a:avLst/>
            </a:prstTxWarp>
          </a:bodyPr>
          <a:lstStyle/>
          <a:p>
            <a:r>
              <a:rPr lang="en-US" smtClean="0"/>
              <a:t>I. Importance of Town Features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7428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p:cNvSpPr>
            <a:spLocks noGrp="1" noChangeArrowheads="1"/>
          </p:cNvSpPr>
          <p:nvPr>
            <p:ph type="body" idx="1"/>
          </p:nvPr>
        </p:nvSpPr>
        <p:spPr bwMode="auto">
          <a:xfrm>
            <a:off x="457200" y="1524000"/>
            <a:ext cx="8915400" cy="4114800"/>
          </a:xfrm>
          <a:noFill/>
          <a:ln w="12700">
            <a:miter lim="800000"/>
            <a:headEnd/>
            <a:tailEnd/>
          </a:ln>
        </p:spPr>
        <p:txBody>
          <a:bodyPr vert="horz" wrap="square" lIns="91440" tIns="45720" rIns="91440" bIns="45720" numCol="1" anchor="t" anchorCtr="0" compatLnSpc="1">
            <a:prstTxWarp prst="textNoShape">
              <a:avLst/>
            </a:prstTxWarp>
          </a:bodyPr>
          <a:lstStyle/>
          <a:p>
            <a:pPr>
              <a:buClr>
                <a:schemeClr val="tx1"/>
              </a:buClr>
              <a:buFont typeface="Wingdings" pitchFamily="2" charset="2"/>
              <a:buChar char="u"/>
            </a:pPr>
            <a:r>
              <a:rPr lang="en-US" sz="1400" dirty="0" smtClean="0">
                <a:latin typeface="Arial" charset="0"/>
              </a:rPr>
              <a:t>Almost all respondents, whether year-round residents or not, say that Jackson’s rural atmosphere, natural landscape, the availability of outdoor recreation and views are </a:t>
            </a:r>
            <a:r>
              <a:rPr lang="en-US" sz="1400" dirty="0" smtClean="0">
                <a:latin typeface="Arial" charset="0"/>
              </a:rPr>
              <a:t>very </a:t>
            </a:r>
            <a:r>
              <a:rPr lang="en-US" sz="1400" dirty="0" smtClean="0">
                <a:latin typeface="Arial" charset="0"/>
              </a:rPr>
              <a:t>important to them.</a:t>
            </a:r>
          </a:p>
          <a:p>
            <a:pPr>
              <a:buClr>
                <a:schemeClr val="tx1"/>
              </a:buClr>
              <a:buFont typeface="Wingdings" pitchFamily="2" charset="2"/>
              <a:buChar char="u"/>
            </a:pPr>
            <a:endParaRPr lang="en-US" sz="1400" dirty="0" smtClean="0">
              <a:latin typeface="Arial" charset="0"/>
            </a:endParaRPr>
          </a:p>
          <a:p>
            <a:pPr>
              <a:buClr>
                <a:schemeClr val="tx1"/>
              </a:buClr>
              <a:buFont typeface="Wingdings" pitchFamily="2" charset="2"/>
              <a:buChar char="u"/>
            </a:pPr>
            <a:r>
              <a:rPr lang="en-US" sz="1400" dirty="0" smtClean="0">
                <a:latin typeface="Arial" charset="0"/>
              </a:rPr>
              <a:t>The </a:t>
            </a:r>
            <a:r>
              <a:rPr lang="en-US" sz="1400" dirty="0" smtClean="0">
                <a:latin typeface="Arial" charset="0"/>
              </a:rPr>
              <a:t>importance that respondents place on these features is critical to understanding their responses to the survey and their attitudes toward change in Jackson.  Given the choice, many usually opt for programs that will help preserve the features that attracted them to Jackson in the first place.</a:t>
            </a:r>
          </a:p>
          <a:p>
            <a:pPr>
              <a:buClr>
                <a:schemeClr val="tx1"/>
              </a:buClr>
              <a:buFont typeface="Wingdings" pitchFamily="2" charset="2"/>
              <a:buChar char="u"/>
            </a:pPr>
            <a:endParaRPr lang="en-US" sz="1400" dirty="0" smtClean="0">
              <a:latin typeface="Arial" charset="0"/>
            </a:endParaRPr>
          </a:p>
          <a:p>
            <a:pPr>
              <a:buClr>
                <a:schemeClr val="tx1"/>
              </a:buClr>
              <a:buFont typeface="Wingdings" pitchFamily="2" charset="2"/>
              <a:buChar char="u"/>
            </a:pPr>
            <a:r>
              <a:rPr lang="en-US" sz="1400" dirty="0" smtClean="0">
                <a:latin typeface="Arial" charset="0"/>
              </a:rPr>
              <a:t>Current state and local taxes are also important to respondents, but only about half say that taxes are “very important” to them. </a:t>
            </a:r>
          </a:p>
          <a:p>
            <a:pPr>
              <a:buClr>
                <a:schemeClr val="tx1"/>
              </a:buClr>
              <a:buFont typeface="Wingdings" pitchFamily="2" charset="2"/>
              <a:buChar char="u"/>
            </a:pPr>
            <a:endParaRPr lang="en-US" sz="1400" dirty="0">
              <a:latin typeface="Arial" charset="0"/>
            </a:endParaRPr>
          </a:p>
          <a:p>
            <a:pPr>
              <a:buClr>
                <a:schemeClr val="tx1"/>
              </a:buClr>
              <a:buFont typeface="Wingdings" pitchFamily="2" charset="2"/>
              <a:buChar char="u"/>
            </a:pPr>
            <a:r>
              <a:rPr lang="en-US" sz="1400" dirty="0">
                <a:latin typeface="Arial" charset="0"/>
              </a:rPr>
              <a:t>About half the </a:t>
            </a:r>
            <a:r>
              <a:rPr lang="en-US" sz="1400" dirty="0" smtClean="0">
                <a:latin typeface="Arial" charset="0"/>
              </a:rPr>
              <a:t>year-round </a:t>
            </a:r>
            <a:r>
              <a:rPr lang="en-US" sz="1400" dirty="0">
                <a:latin typeface="Arial" charset="0"/>
              </a:rPr>
              <a:t>residents say that business opportunities are very (18%) or somewhat (36%) important to them.  </a:t>
            </a:r>
            <a:r>
              <a:rPr lang="en-US" sz="1400" dirty="0" smtClean="0">
                <a:latin typeface="Arial" charset="0"/>
              </a:rPr>
              <a:t>Just over a third of the season residents feel the same way.</a:t>
            </a:r>
            <a:endParaRPr lang="en-US" sz="1400" dirty="0">
              <a:latin typeface="Arial" charset="0"/>
            </a:endParaRPr>
          </a:p>
          <a:p>
            <a:pPr marL="0" indent="0">
              <a:buClr>
                <a:schemeClr val="tx1"/>
              </a:buClr>
              <a:buNone/>
            </a:pPr>
            <a:endParaRPr lang="en-US" sz="1400" dirty="0" smtClean="0">
              <a:latin typeface="Arial" charset="0"/>
            </a:endParaRPr>
          </a:p>
          <a:p>
            <a:pPr>
              <a:buClr>
                <a:schemeClr val="tx1"/>
              </a:buClr>
              <a:buFont typeface="Wingdings" pitchFamily="2" charset="2"/>
              <a:buChar char="u"/>
            </a:pPr>
            <a:endParaRPr lang="en-US" sz="1400" dirty="0" smtClean="0">
              <a:latin typeface="Arial" charset="0"/>
            </a:endParaRPr>
          </a:p>
        </p:txBody>
      </p:sp>
      <p:sp>
        <p:nvSpPr>
          <p:cNvPr id="40963" name="Text Box 1027"/>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Importance of Town Features</a:t>
            </a:r>
          </a:p>
        </p:txBody>
      </p:sp>
      <p:sp>
        <p:nvSpPr>
          <p:cNvPr id="40964" name="Line 1028"/>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Importance of Town Features</a:t>
            </a:r>
          </a:p>
        </p:txBody>
      </p:sp>
      <p:sp>
        <p:nvSpPr>
          <p:cNvPr id="1028"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1029"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1030"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a:latin typeface="Times New Roman" pitchFamily="18" charset="0"/>
              </a:rPr>
              <a:t> Ratings by Year-round Residents</a:t>
            </a:r>
          </a:p>
        </p:txBody>
      </p:sp>
      <p:sp>
        <p:nvSpPr>
          <p:cNvPr id="1031" name="Text Box 8"/>
          <p:cNvSpPr txBox="1">
            <a:spLocks noChangeArrowheads="1"/>
          </p:cNvSpPr>
          <p:nvPr/>
        </p:nvSpPr>
        <p:spPr bwMode="auto">
          <a:xfrm>
            <a:off x="449036" y="1758494"/>
            <a:ext cx="8305800" cy="228600"/>
          </a:xfrm>
          <a:prstGeom prst="rect">
            <a:avLst/>
          </a:prstGeom>
          <a:noFill/>
          <a:ln w="12700">
            <a:noFill/>
            <a:miter lim="800000"/>
            <a:headEnd/>
            <a:tailEnd/>
          </a:ln>
        </p:spPr>
        <p:txBody>
          <a:bodyPr>
            <a:spAutoFit/>
          </a:bodyPr>
          <a:lstStyle/>
          <a:p>
            <a:pPr defTabSz="762000">
              <a:spcBef>
                <a:spcPct val="50000"/>
              </a:spcBef>
            </a:pPr>
            <a:r>
              <a:rPr lang="en-US" sz="1000" dirty="0">
                <a:latin typeface="Times New Roman" pitchFamily="18" charset="0"/>
              </a:rPr>
              <a:t>Question 5:</a:t>
            </a:r>
            <a:r>
              <a:rPr lang="en-US" sz="1000" i="1" dirty="0">
                <a:latin typeface="Times New Roman" pitchFamily="18" charset="0"/>
              </a:rPr>
              <a:t>  </a:t>
            </a:r>
            <a:r>
              <a:rPr lang="en-US" sz="1000" i="1" dirty="0" smtClean="0">
                <a:latin typeface="Times New Roman" pitchFamily="18" charset="0"/>
              </a:rPr>
              <a:t>“How important to you are any of the following features in Jackson at this time?”</a:t>
            </a:r>
            <a:endParaRPr lang="en-US" sz="1000" i="1" dirty="0">
              <a:latin typeface="Times New Roman" pitchFamily="18" charset="0"/>
            </a:endParaRPr>
          </a:p>
        </p:txBody>
      </p:sp>
      <p:graphicFrame>
        <p:nvGraphicFramePr>
          <p:cNvPr id="10" name="Object 6"/>
          <p:cNvGraphicFramePr>
            <a:graphicFrameLocks noChangeAspect="1"/>
          </p:cNvGraphicFramePr>
          <p:nvPr>
            <p:extLst>
              <p:ext uri="{D42A27DB-BD31-4B8C-83A1-F6EECF244321}">
                <p14:modId xmlns:p14="http://schemas.microsoft.com/office/powerpoint/2010/main" val="1323446897"/>
              </p:ext>
            </p:extLst>
          </p:nvPr>
        </p:nvGraphicFramePr>
        <p:xfrm>
          <a:off x="762000" y="2050138"/>
          <a:ext cx="8369300" cy="41275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438150" y="381000"/>
            <a:ext cx="9067800" cy="476250"/>
          </a:xfrm>
          <a:prstGeom prst="rect">
            <a:avLst/>
          </a:prstGeom>
          <a:noFill/>
          <a:ln w="12700">
            <a:noFill/>
            <a:miter lim="800000"/>
            <a:headEnd/>
            <a:tailEnd/>
          </a:ln>
        </p:spPr>
        <p:txBody>
          <a:bodyPr>
            <a:spAutoFit/>
          </a:bodyPr>
          <a:lstStyle/>
          <a:p>
            <a:pPr algn="ctr" defTabSz="762000">
              <a:spcBef>
                <a:spcPct val="50000"/>
              </a:spcBef>
            </a:pPr>
            <a:r>
              <a:rPr lang="en-US" sz="2800" b="1" i="1">
                <a:latin typeface="Times New Roman" pitchFamily="18" charset="0"/>
              </a:rPr>
              <a:t>Importance of Town Features</a:t>
            </a:r>
          </a:p>
        </p:txBody>
      </p:sp>
      <p:sp>
        <p:nvSpPr>
          <p:cNvPr id="1028" name="Line 3"/>
          <p:cNvSpPr>
            <a:spLocks noChangeShapeType="1"/>
          </p:cNvSpPr>
          <p:nvPr/>
        </p:nvSpPr>
        <p:spPr bwMode="auto">
          <a:xfrm>
            <a:off x="381000" y="1066800"/>
            <a:ext cx="9067800" cy="0"/>
          </a:xfrm>
          <a:prstGeom prst="line">
            <a:avLst/>
          </a:prstGeom>
          <a:noFill/>
          <a:ln w="25400">
            <a:solidFill>
              <a:schemeClr val="tx1"/>
            </a:solidFill>
            <a:round/>
            <a:headEnd/>
            <a:tailEnd/>
          </a:ln>
        </p:spPr>
        <p:txBody>
          <a:bodyPr wrap="none" anchor="ctr"/>
          <a:lstStyle/>
          <a:p>
            <a:endParaRPr lang="en-US"/>
          </a:p>
        </p:txBody>
      </p:sp>
      <p:sp>
        <p:nvSpPr>
          <p:cNvPr id="1029" name="Text Box 4"/>
          <p:cNvSpPr txBox="1">
            <a:spLocks noChangeArrowheads="1"/>
          </p:cNvSpPr>
          <p:nvPr/>
        </p:nvSpPr>
        <p:spPr bwMode="auto">
          <a:xfrm>
            <a:off x="381000" y="1371600"/>
            <a:ext cx="9067800" cy="339725"/>
          </a:xfrm>
          <a:prstGeom prst="rect">
            <a:avLst/>
          </a:prstGeom>
          <a:noFill/>
          <a:ln w="12700">
            <a:noFill/>
            <a:miter lim="800000"/>
            <a:headEnd/>
            <a:tailEnd/>
          </a:ln>
        </p:spPr>
        <p:txBody>
          <a:bodyPr>
            <a:spAutoFit/>
          </a:bodyPr>
          <a:lstStyle/>
          <a:p>
            <a:pPr defTabSz="762000">
              <a:spcBef>
                <a:spcPct val="50000"/>
              </a:spcBef>
              <a:buFontTx/>
              <a:buChar char="•"/>
            </a:pPr>
            <a:endParaRPr lang="en-US" sz="1800">
              <a:latin typeface="Times New Roman" pitchFamily="18" charset="0"/>
            </a:endParaRPr>
          </a:p>
        </p:txBody>
      </p:sp>
      <p:sp>
        <p:nvSpPr>
          <p:cNvPr id="1030" name="Text Box 5"/>
          <p:cNvSpPr txBox="1">
            <a:spLocks noChangeArrowheads="1"/>
          </p:cNvSpPr>
          <p:nvPr/>
        </p:nvSpPr>
        <p:spPr bwMode="auto">
          <a:xfrm>
            <a:off x="381000" y="1295400"/>
            <a:ext cx="9067800" cy="339725"/>
          </a:xfrm>
          <a:prstGeom prst="rect">
            <a:avLst/>
          </a:prstGeom>
          <a:noFill/>
          <a:ln w="12700">
            <a:noFill/>
            <a:miter lim="800000"/>
            <a:headEnd/>
            <a:tailEnd/>
          </a:ln>
        </p:spPr>
        <p:txBody>
          <a:bodyPr>
            <a:spAutoFit/>
          </a:bodyPr>
          <a:lstStyle/>
          <a:p>
            <a:pPr algn="ctr" defTabSz="762000">
              <a:spcBef>
                <a:spcPct val="50000"/>
              </a:spcBef>
            </a:pPr>
            <a:r>
              <a:rPr lang="en-US" sz="1800" b="1" u="sng" dirty="0">
                <a:latin typeface="Times New Roman" pitchFamily="18" charset="0"/>
              </a:rPr>
              <a:t> Ratings by </a:t>
            </a:r>
            <a:r>
              <a:rPr lang="en-US" sz="1800" b="1" u="sng" dirty="0" smtClean="0">
                <a:latin typeface="Times New Roman" pitchFamily="18" charset="0"/>
              </a:rPr>
              <a:t>Seasonal </a:t>
            </a:r>
            <a:r>
              <a:rPr lang="en-US" sz="1800" b="1" u="sng" dirty="0">
                <a:latin typeface="Times New Roman" pitchFamily="18" charset="0"/>
              </a:rPr>
              <a:t>Residents</a:t>
            </a:r>
          </a:p>
        </p:txBody>
      </p:sp>
      <p:sp>
        <p:nvSpPr>
          <p:cNvPr id="1031" name="Text Box 8"/>
          <p:cNvSpPr txBox="1">
            <a:spLocks noChangeArrowheads="1"/>
          </p:cNvSpPr>
          <p:nvPr/>
        </p:nvSpPr>
        <p:spPr bwMode="auto">
          <a:xfrm>
            <a:off x="526146" y="1762123"/>
            <a:ext cx="8305800" cy="228600"/>
          </a:xfrm>
          <a:prstGeom prst="rect">
            <a:avLst/>
          </a:prstGeom>
          <a:noFill/>
          <a:ln w="12700">
            <a:noFill/>
            <a:miter lim="800000"/>
            <a:headEnd/>
            <a:tailEnd/>
          </a:ln>
        </p:spPr>
        <p:txBody>
          <a:bodyPr>
            <a:spAutoFit/>
          </a:bodyPr>
          <a:lstStyle/>
          <a:p>
            <a:pPr defTabSz="762000">
              <a:spcBef>
                <a:spcPct val="50000"/>
              </a:spcBef>
            </a:pPr>
            <a:r>
              <a:rPr lang="en-US" sz="1000" dirty="0">
                <a:latin typeface="Times New Roman" pitchFamily="18" charset="0"/>
              </a:rPr>
              <a:t>Question 5:</a:t>
            </a:r>
            <a:r>
              <a:rPr lang="en-US" sz="1000" i="1" dirty="0">
                <a:latin typeface="Times New Roman" pitchFamily="18" charset="0"/>
              </a:rPr>
              <a:t>  </a:t>
            </a:r>
            <a:r>
              <a:rPr lang="en-US" sz="1000" i="1" dirty="0" smtClean="0">
                <a:latin typeface="Times New Roman" pitchFamily="18" charset="0"/>
              </a:rPr>
              <a:t>“How important to you are any of the following features in Jackson at this time?”</a:t>
            </a:r>
            <a:endParaRPr lang="en-US" sz="1000" i="1" dirty="0">
              <a:latin typeface="Times New Roman" pitchFamily="18" charset="0"/>
            </a:endParaRPr>
          </a:p>
        </p:txBody>
      </p:sp>
      <p:graphicFrame>
        <p:nvGraphicFramePr>
          <p:cNvPr id="10" name="Object 6"/>
          <p:cNvGraphicFramePr>
            <a:graphicFrameLocks noChangeAspect="1"/>
          </p:cNvGraphicFramePr>
          <p:nvPr>
            <p:extLst>
              <p:ext uri="{D42A27DB-BD31-4B8C-83A1-F6EECF244321}">
                <p14:modId xmlns:p14="http://schemas.microsoft.com/office/powerpoint/2010/main" val="3652622845"/>
              </p:ext>
            </p:extLst>
          </p:nvPr>
        </p:nvGraphicFramePr>
        <p:xfrm>
          <a:off x="762000" y="1948540"/>
          <a:ext cx="8369300" cy="41275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pot">
      <a:majorFont>
        <a:latin typeface="Rotis Sans Serif for Nokia"/>
        <a:ea typeface=""/>
        <a:cs typeface=""/>
      </a:majorFont>
      <a:minorFont>
        <a:latin typeface="Rotis Sans Serif for Nok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Rotis Sans Serif for Nokia" pitchFamily="2"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Rotis Sans Serif for Nokia" pitchFamily="2"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1585</TotalTime>
  <Pages>15</Pages>
  <Words>4489</Words>
  <Application>Microsoft Office PowerPoint</Application>
  <PresentationFormat>A4 Paper (210x297 mm)</PresentationFormat>
  <Paragraphs>330</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Blank Presentation</vt:lpstr>
      <vt:lpstr>PowerPoint Presentation</vt:lpstr>
      <vt:lpstr>PowerPoint Presentation</vt:lpstr>
      <vt:lpstr>PowerPoint Presentation</vt:lpstr>
      <vt:lpstr>PowerPoint Presentation</vt:lpstr>
      <vt:lpstr>I. Importance of Town Features</vt:lpstr>
      <vt:lpstr>PowerPoint Presentation</vt:lpstr>
      <vt:lpstr>PowerPoint Presentation</vt:lpstr>
      <vt:lpstr>PowerPoint Presentation</vt:lpstr>
      <vt:lpstr>PowerPoint Presentation</vt:lpstr>
      <vt:lpstr>PowerPoint Presentation</vt:lpstr>
      <vt:lpstr>PowerPoint Presentation</vt:lpstr>
      <vt:lpstr>II. Ratings of Town Officials and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III. Attention and Funding Needed for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IV. Zoning Changes</vt:lpstr>
      <vt:lpstr>PowerPoint Presentation</vt:lpstr>
      <vt:lpstr>PowerPoint Presentation</vt:lpstr>
      <vt:lpstr>PowerPoint Presentation</vt:lpstr>
      <vt:lpstr>V. Verbatim Comments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Phil Davies</dc:creator>
  <dc:description>Nokia Standard Presentation Template - A4_x000d_
v. 3.1 1999/07/27 Eric Beasley</dc:description>
  <cp:lastModifiedBy>User</cp:lastModifiedBy>
  <cp:revision>140</cp:revision>
  <cp:lastPrinted>2002-02-05T02:30:27Z</cp:lastPrinted>
  <dcterms:created xsi:type="dcterms:W3CDTF">2001-12-24T19:21:16Z</dcterms:created>
  <dcterms:modified xsi:type="dcterms:W3CDTF">2014-12-03T22:59:14Z</dcterms:modified>
</cp:coreProperties>
</file>